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sldIdLst>
    <p:sldId id="374" r:id="rId2"/>
    <p:sldId id="438" r:id="rId3"/>
    <p:sldId id="371" r:id="rId4"/>
    <p:sldId id="410" r:id="rId5"/>
    <p:sldId id="349" r:id="rId6"/>
    <p:sldId id="463" r:id="rId7"/>
    <p:sldId id="376" r:id="rId8"/>
    <p:sldId id="353" r:id="rId9"/>
    <p:sldId id="411" r:id="rId10"/>
    <p:sldId id="466" r:id="rId11"/>
    <p:sldId id="439" r:id="rId12"/>
    <p:sldId id="354" r:id="rId13"/>
    <p:sldId id="426" r:id="rId14"/>
    <p:sldId id="427" r:id="rId15"/>
    <p:sldId id="428" r:id="rId16"/>
    <p:sldId id="430" r:id="rId17"/>
    <p:sldId id="431" r:id="rId18"/>
    <p:sldId id="443" r:id="rId19"/>
    <p:sldId id="378" r:id="rId20"/>
    <p:sldId id="313" r:id="rId21"/>
    <p:sldId id="464" r:id="rId22"/>
    <p:sldId id="465" r:id="rId23"/>
    <p:sldId id="412" r:id="rId24"/>
    <p:sldId id="413" r:id="rId25"/>
    <p:sldId id="416" r:id="rId26"/>
    <p:sldId id="444" r:id="rId27"/>
    <p:sldId id="406" r:id="rId28"/>
    <p:sldId id="384" r:id="rId29"/>
    <p:sldId id="457" r:id="rId30"/>
    <p:sldId id="459" r:id="rId31"/>
    <p:sldId id="460" r:id="rId32"/>
    <p:sldId id="418" r:id="rId33"/>
    <p:sldId id="462" r:id="rId34"/>
    <p:sldId id="467" r:id="rId35"/>
    <p:sldId id="420" r:id="rId36"/>
    <p:sldId id="421" r:id="rId37"/>
    <p:sldId id="424" r:id="rId38"/>
    <p:sldId id="425" r:id="rId39"/>
    <p:sldId id="448" r:id="rId40"/>
    <p:sldId id="409" r:id="rId41"/>
  </p:sldIdLst>
  <p:sldSz cx="9144000" cy="6858000" type="screen4x3"/>
  <p:notesSz cx="6888163" cy="1002188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00"/>
    <a:srgbClr val="FFFF00"/>
    <a:srgbClr val="CCFFFF"/>
    <a:srgbClr val="00FFFF"/>
    <a:srgbClr val="CC3300"/>
    <a:srgbClr val="99CCFF"/>
    <a:srgbClr val="FF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97" autoAdjust="0"/>
    <p:restoredTop sz="98129" autoAdjust="0"/>
  </p:normalViewPr>
  <p:slideViewPr>
    <p:cSldViewPr snapToGrid="0">
      <p:cViewPr>
        <p:scale>
          <a:sx n="70" d="100"/>
          <a:sy n="70" d="100"/>
        </p:scale>
        <p:origin x="-2050" y="-4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23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/>
      <c:barChart>
        <c:barDir val="col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-2.0833333333333814E-3"/>
                  <c:y val="0.14375000000000004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17632</a:t>
                    </a:r>
                    <a:endParaRPr lang="en-US" dirty="0">
                      <a:solidFill>
                        <a:srgbClr val="000000"/>
                      </a:solidFill>
                    </a:endParaRPr>
                  </a:p>
                </c:rich>
              </c:tx>
              <c:showVal val="1"/>
            </c:dLbl>
            <c:spPr>
              <a:noFill/>
              <a:ln w="25397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pl-PL"/>
              </a:p>
            </c:txPr>
            <c:showVal val="1"/>
          </c:dLbls>
          <c:cat>
            <c:strRef>
              <c:f>Arkusz1!$A$2</c:f>
              <c:strCache>
                <c:ptCount val="1"/>
                <c:pt idx="0">
                  <c:v>INTERWENCJE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17358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-1.0416666666666671E-2"/>
                  <c:y val="0.13437499999999997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>
                        <a:solidFill>
                          <a:schemeClr val="tx1"/>
                        </a:solidFill>
                      </a:rPr>
                      <a:t>17358</a:t>
                    </a:r>
                  </a:p>
                </c:rich>
              </c:tx>
              <c:spPr>
                <a:noFill/>
                <a:ln w="25397">
                  <a:noFill/>
                </a:ln>
              </c:spPr>
              <c:dLblPos val="outEnd"/>
              <c:showVal val="1"/>
            </c:dLbl>
            <c:spPr>
              <a:noFill/>
              <a:ln w="25397">
                <a:noFill/>
              </a:ln>
            </c:spPr>
            <c:showVal val="1"/>
          </c:dLbls>
          <c:cat>
            <c:strRef>
              <c:f>Arkusz1!$A$2</c:f>
              <c:strCache>
                <c:ptCount val="1"/>
                <c:pt idx="0">
                  <c:v>INTERWENCJE</c:v>
                </c:pt>
              </c:strCache>
            </c:strRef>
          </c:cat>
          <c:val>
            <c:numRef>
              <c:f>Arkusz1!$C$2</c:f>
              <c:numCache>
                <c:formatCode>General</c:formatCode>
                <c:ptCount val="1"/>
                <c:pt idx="0">
                  <c:v>15695</c:v>
                </c:pt>
              </c:numCache>
            </c:numRef>
          </c:val>
        </c:ser>
        <c:axId val="129191296"/>
        <c:axId val="129225856"/>
      </c:barChart>
      <c:catAx>
        <c:axId val="129191296"/>
        <c:scaling>
          <c:orientation val="minMax"/>
        </c:scaling>
        <c:axPos val="b"/>
        <c:numFmt formatCode="General" sourceLinked="1"/>
        <c:tickLblPos val="nextTo"/>
        <c:crossAx val="129225856"/>
        <c:crosses val="autoZero"/>
        <c:auto val="1"/>
        <c:lblAlgn val="ctr"/>
        <c:lblOffset val="100"/>
      </c:catAx>
      <c:valAx>
        <c:axId val="129225856"/>
        <c:scaling>
          <c:orientation val="minMax"/>
          <c:min val="10000"/>
        </c:scaling>
        <c:axPos val="l"/>
        <c:majorGridlines/>
        <c:numFmt formatCode="General" sourceLinked="1"/>
        <c:tickLblPos val="nextTo"/>
        <c:crossAx val="129191296"/>
        <c:crosses val="autoZero"/>
        <c:crossBetween val="between"/>
      </c:valAx>
      <c:spPr>
        <a:noFill/>
        <a:ln w="25410">
          <a:noFill/>
        </a:ln>
      </c:spPr>
    </c:plotArea>
    <c:legend>
      <c:legendPos val="r"/>
      <c:layout>
        <c:manualLayout>
          <c:xMode val="edge"/>
          <c:yMode val="edge"/>
          <c:x val="0.85335413416536654"/>
          <c:y val="0.41686182669789307"/>
          <c:w val="0.13260530421216854"/>
          <c:h val="0.16159250585480128"/>
        </c:manualLayout>
      </c:layout>
    </c:legend>
    <c:plotVisOnly val="1"/>
    <c:dispBlanksAs val="gap"/>
  </c:chart>
  <c:spPr>
    <a:noFill/>
    <a:ln>
      <a:noFill/>
    </a:ln>
  </c:spPr>
  <c:txPr>
    <a:bodyPr/>
    <a:lstStyle/>
    <a:p>
      <a:pPr>
        <a:defRPr sz="1800"/>
      </a:pPr>
      <a:endParaRPr lang="pl-PL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/>
      <c:barChart>
        <c:barDir val="col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-4.1668307086614176E-3"/>
                  <c:y val="0.12812499999999988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outEnd"/>
              <c:showVal val="1"/>
            </c:dLbl>
            <c:showVal val="1"/>
          </c:dLbls>
          <c:cat>
            <c:strRef>
              <c:f>Arkusz1!$A$2</c:f>
              <c:strCache>
                <c:ptCount val="1"/>
                <c:pt idx="0">
                  <c:v>Ogółem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42788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-2.0833333333333398E-3"/>
                  <c:y val="0.13437499999999997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outEnd"/>
              <c:showVal val="1"/>
            </c:dLbl>
            <c:delete val="1"/>
          </c:dLbls>
          <c:cat>
            <c:strRef>
              <c:f>Arkusz1!$A$2</c:f>
              <c:strCache>
                <c:ptCount val="1"/>
                <c:pt idx="0">
                  <c:v>Ogółem</c:v>
                </c:pt>
              </c:strCache>
            </c:strRef>
          </c:cat>
          <c:val>
            <c:numRef>
              <c:f>Arkusz1!$C$2</c:f>
              <c:numCache>
                <c:formatCode>General</c:formatCode>
                <c:ptCount val="1"/>
                <c:pt idx="0">
                  <c:v>28571</c:v>
                </c:pt>
              </c:numCache>
            </c:numRef>
          </c:val>
        </c:ser>
        <c:axId val="170530304"/>
        <c:axId val="170574592"/>
      </c:barChart>
      <c:catAx>
        <c:axId val="170530304"/>
        <c:scaling>
          <c:orientation val="minMax"/>
        </c:scaling>
        <c:axPos val="b"/>
        <c:numFmt formatCode="General" sourceLinked="1"/>
        <c:tickLblPos val="nextTo"/>
        <c:crossAx val="170574592"/>
        <c:crosses val="autoZero"/>
        <c:auto val="1"/>
        <c:lblAlgn val="ctr"/>
        <c:lblOffset val="100"/>
      </c:catAx>
      <c:valAx>
        <c:axId val="170574592"/>
        <c:scaling>
          <c:orientation val="minMax"/>
          <c:min val="0"/>
        </c:scaling>
        <c:axPos val="l"/>
        <c:majorGridlines/>
        <c:numFmt formatCode="General" sourceLinked="1"/>
        <c:tickLblPos val="nextTo"/>
        <c:crossAx val="170530304"/>
        <c:crosses val="autoZero"/>
        <c:crossBetween val="between"/>
      </c:valAx>
      <c:spPr>
        <a:noFill/>
        <a:ln w="25410">
          <a:noFill/>
        </a:ln>
      </c:spPr>
    </c:plotArea>
    <c:legend>
      <c:legendPos val="r"/>
    </c:legend>
    <c:plotVisOnly val="1"/>
    <c:dispBlanksAs val="gap"/>
  </c:chart>
  <c:txPr>
    <a:bodyPr/>
    <a:lstStyle/>
    <a:p>
      <a:pPr>
        <a:defRPr sz="1803"/>
      </a:pPr>
      <a:endParaRPr lang="pl-PL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/>
      <c:barChart>
        <c:barDir val="col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-1.4583333333333341E-2"/>
                  <c:y val="2.0850147637795292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outEnd"/>
              <c:showVal val="1"/>
            </c:dLbl>
            <c:dLbl>
              <c:idx val="1"/>
              <c:layout>
                <c:manualLayout>
                  <c:x val="-2.7083333333333411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outEnd"/>
              <c:showVal val="1"/>
            </c:dLbl>
            <c:dLbl>
              <c:idx val="2"/>
              <c:layout>
                <c:manualLayout>
                  <c:x val="-6.249999999999944E-3"/>
                  <c:y val="-2.8124999999999987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outEnd"/>
              <c:showVal val="1"/>
            </c:dLbl>
            <c:showVal val="1"/>
          </c:dLbls>
          <c:cat>
            <c:strRef>
              <c:f>Arkusz1!$A$2:$A$4</c:f>
              <c:strCache>
                <c:ptCount val="3"/>
                <c:pt idx="0">
                  <c:v>Kolizje ogółem</c:v>
                </c:pt>
                <c:pt idx="1">
                  <c:v>Miasto</c:v>
                </c:pt>
                <c:pt idx="2">
                  <c:v>Powiat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1305</c:v>
                </c:pt>
                <c:pt idx="1">
                  <c:v>800</c:v>
                </c:pt>
                <c:pt idx="2">
                  <c:v>505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1.6666666666666701E-2"/>
                  <c:y val="1.249975393700787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outEnd"/>
              <c:showVal val="1"/>
            </c:dLbl>
            <c:dLbl>
              <c:idx val="1"/>
              <c:layout>
                <c:manualLayout>
                  <c:x val="1.4583333333333341E-2"/>
                  <c:y val="3.1250000000000058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outEnd"/>
              <c:showVal val="1"/>
            </c:dLbl>
            <c:dLbl>
              <c:idx val="2"/>
              <c:layout>
                <c:manualLayout>
                  <c:x val="1.6666666666666701E-2"/>
                  <c:y val="-3.125E-2"/>
                </c:manualLayout>
              </c:layout>
              <c:showVal val="1"/>
            </c:dLbl>
            <c:showVal val="1"/>
          </c:dLbls>
          <c:cat>
            <c:strRef>
              <c:f>Arkusz1!$A$2:$A$4</c:f>
              <c:strCache>
                <c:ptCount val="3"/>
                <c:pt idx="0">
                  <c:v>Kolizje ogółem</c:v>
                </c:pt>
                <c:pt idx="1">
                  <c:v>Miasto</c:v>
                </c:pt>
                <c:pt idx="2">
                  <c:v>Powiat</c:v>
                </c:pt>
              </c:strCache>
            </c:strRef>
          </c:cat>
          <c:val>
            <c:numRef>
              <c:f>Arkusz1!$C$2:$C$4</c:f>
              <c:numCache>
                <c:formatCode>General</c:formatCode>
                <c:ptCount val="3"/>
                <c:pt idx="0">
                  <c:v>1049</c:v>
                </c:pt>
                <c:pt idx="1">
                  <c:v>654</c:v>
                </c:pt>
                <c:pt idx="2">
                  <c:v>395</c:v>
                </c:pt>
              </c:numCache>
            </c:numRef>
          </c:val>
        </c:ser>
        <c:axId val="171016576"/>
        <c:axId val="171018112"/>
      </c:barChart>
      <c:catAx>
        <c:axId val="171016576"/>
        <c:scaling>
          <c:orientation val="minMax"/>
        </c:scaling>
        <c:axPos val="b"/>
        <c:numFmt formatCode="General" sourceLinked="1"/>
        <c:tickLblPos val="nextTo"/>
        <c:crossAx val="171018112"/>
        <c:crosses val="autoZero"/>
        <c:auto val="1"/>
        <c:lblAlgn val="ctr"/>
        <c:lblOffset val="100"/>
      </c:catAx>
      <c:valAx>
        <c:axId val="171018112"/>
        <c:scaling>
          <c:orientation val="minMax"/>
        </c:scaling>
        <c:axPos val="l"/>
        <c:majorGridlines/>
        <c:numFmt formatCode="General" sourceLinked="1"/>
        <c:tickLblPos val="nextTo"/>
        <c:crossAx val="171016576"/>
        <c:crosses val="autoZero"/>
        <c:crossBetween val="between"/>
      </c:valAx>
      <c:spPr>
        <a:noFill/>
        <a:ln w="25410">
          <a:noFill/>
        </a:ln>
      </c:spPr>
    </c:plotArea>
    <c:legend>
      <c:legendPos val="r"/>
    </c:legend>
    <c:plotVisOnly val="1"/>
    <c:dispBlanksAs val="gap"/>
  </c:chart>
  <c:txPr>
    <a:bodyPr/>
    <a:lstStyle/>
    <a:p>
      <a:pPr>
        <a:defRPr sz="1801"/>
      </a:pPr>
      <a:endParaRPr lang="pl-PL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/>
      <c:barChart>
        <c:barDir val="col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-1.8032576479562464E-2"/>
                  <c:y val="2.500000000000000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outEnd"/>
              <c:showVal val="1"/>
            </c:dLbl>
            <c:dLbl>
              <c:idx val="1"/>
              <c:layout>
                <c:manualLayout>
                  <c:x val="-1.5406548486713046E-2"/>
                  <c:y val="-2.5000000000000001E-2"/>
                </c:manualLayout>
              </c:layout>
              <c:showVal val="1"/>
            </c:dLbl>
            <c:dLbl>
              <c:idx val="2"/>
              <c:layout>
                <c:manualLayout>
                  <c:x val="-1.1589363804170395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outEnd"/>
              <c:showVal val="1"/>
            </c:dLbl>
            <c:dLbl>
              <c:idx val="3"/>
              <c:layout>
                <c:manualLayout>
                  <c:x val="-2.6260158617088799E-2"/>
                  <c:y val="3.1249999999999503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outEnd"/>
              <c:showVal val="1"/>
            </c:dLbl>
            <c:showVal val="1"/>
          </c:dLbls>
          <c:cat>
            <c:strRef>
              <c:f>Arkusz1!$A$2:$A$5</c:f>
              <c:strCache>
                <c:ptCount val="4"/>
                <c:pt idx="0">
                  <c:v>Ogółem</c:v>
                </c:pt>
                <c:pt idx="1">
                  <c:v>Mandaty karne</c:v>
                </c:pt>
                <c:pt idx="2">
                  <c:v>Wnioski do sądu</c:v>
                </c:pt>
                <c:pt idx="3">
                  <c:v>Pouczenia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15118</c:v>
                </c:pt>
                <c:pt idx="1">
                  <c:v>9023</c:v>
                </c:pt>
                <c:pt idx="2">
                  <c:v>297</c:v>
                </c:pt>
                <c:pt idx="3">
                  <c:v>5798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6.2674809735191725E-2"/>
                  <c:y val="7.812500000000001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outEnd"/>
              <c:showVal val="1"/>
            </c:dLbl>
            <c:dLbl>
              <c:idx val="1"/>
              <c:layout>
                <c:manualLayout>
                  <c:x val="6.1957374083613723E-2"/>
                  <c:y val="4.6874999999999986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outEnd"/>
              <c:showVal val="1"/>
            </c:dLbl>
            <c:dLbl>
              <c:idx val="2"/>
              <c:layout>
                <c:manualLayout>
                  <c:x val="1.8837356343033722E-2"/>
                  <c:y val="-3.1250000000000058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outEnd"/>
              <c:showVal val="1"/>
            </c:dLbl>
            <c:dLbl>
              <c:idx val="3"/>
              <c:layout>
                <c:manualLayout>
                  <c:x val="3.8859682494084891E-3"/>
                  <c:y val="-1.8750246062992127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outEnd"/>
              <c:showVal val="1"/>
            </c:dLbl>
            <c:showVal val="1"/>
          </c:dLbls>
          <c:cat>
            <c:strRef>
              <c:f>Arkusz1!$A$2:$A$5</c:f>
              <c:strCache>
                <c:ptCount val="4"/>
                <c:pt idx="0">
                  <c:v>Ogółem</c:v>
                </c:pt>
                <c:pt idx="1">
                  <c:v>Mandaty karne</c:v>
                </c:pt>
                <c:pt idx="2">
                  <c:v>Wnioski do sądu</c:v>
                </c:pt>
                <c:pt idx="3">
                  <c:v>Pouczenia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16098</c:v>
                </c:pt>
                <c:pt idx="1">
                  <c:v>10750</c:v>
                </c:pt>
                <c:pt idx="2">
                  <c:v>317</c:v>
                </c:pt>
                <c:pt idx="3">
                  <c:v>5031</c:v>
                </c:pt>
              </c:numCache>
            </c:numRef>
          </c:val>
        </c:ser>
        <c:axId val="171072128"/>
        <c:axId val="171086208"/>
      </c:barChart>
      <c:catAx>
        <c:axId val="1710721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solidFill>
                  <a:srgbClr val="C00000"/>
                </a:solidFill>
              </a:defRPr>
            </a:pPr>
            <a:endParaRPr lang="pl-PL"/>
          </a:p>
        </c:txPr>
        <c:crossAx val="171086208"/>
        <c:crosses val="autoZero"/>
        <c:auto val="1"/>
        <c:lblAlgn val="ctr"/>
        <c:lblOffset val="100"/>
      </c:catAx>
      <c:valAx>
        <c:axId val="171086208"/>
        <c:scaling>
          <c:orientation val="minMax"/>
        </c:scaling>
        <c:axPos val="l"/>
        <c:majorGridlines/>
        <c:numFmt formatCode="General" sourceLinked="1"/>
        <c:tickLblPos val="nextTo"/>
        <c:crossAx val="171072128"/>
        <c:crosses val="autoZero"/>
        <c:crossBetween val="between"/>
      </c:valAx>
      <c:spPr>
        <a:noFill/>
        <a:ln w="25410">
          <a:noFill/>
        </a:ln>
      </c:spPr>
    </c:plotArea>
    <c:legend>
      <c:legendPos val="r"/>
    </c:legend>
    <c:plotVisOnly val="1"/>
    <c:dispBlanksAs val="gap"/>
  </c:chart>
  <c:txPr>
    <a:bodyPr/>
    <a:lstStyle/>
    <a:p>
      <a:pPr>
        <a:defRPr sz="1801"/>
      </a:pPr>
      <a:endParaRPr lang="pl-PL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/>
      <c:barChart>
        <c:barDir val="col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0"/>
                  <c:y val="0.10747271200671712"/>
                </c:manualLayout>
              </c:layout>
              <c:showVal val="1"/>
            </c:dLbl>
            <c:dLbl>
              <c:idx val="1"/>
              <c:layout>
                <c:manualLayout>
                  <c:x val="7.7662144638672453E-17"/>
                  <c:y val="0.10747271200671712"/>
                </c:manualLayout>
              </c:layout>
              <c:showVal val="1"/>
            </c:dLbl>
            <c:showVal val="1"/>
          </c:dLbls>
          <c:cat>
            <c:strRef>
              <c:f>Arkusz1!$A$2:$A$3</c:f>
              <c:strCache>
                <c:ptCount val="2"/>
                <c:pt idx="0">
                  <c:v>Przestępstwa</c:v>
                </c:pt>
                <c:pt idx="1">
                  <c:v>Wykroczenia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164</c:v>
                </c:pt>
                <c:pt idx="1">
                  <c:v>89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0"/>
                  <c:y val="0.1276280767171106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outEnd"/>
              <c:showVal val="1"/>
            </c:dLbl>
            <c:dLbl>
              <c:idx val="1"/>
              <c:layout>
                <c:manualLayout>
                  <c:x val="-4.2361659162760169E-3"/>
                  <c:y val="0.1141807651877266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outEnd"/>
              <c:showVal val="1"/>
            </c:dLbl>
            <c:showVal val="1"/>
          </c:dLbls>
          <c:cat>
            <c:strRef>
              <c:f>Arkusz1!$A$2:$A$3</c:f>
              <c:strCache>
                <c:ptCount val="2"/>
                <c:pt idx="0">
                  <c:v>Przestępstwa</c:v>
                </c:pt>
                <c:pt idx="1">
                  <c:v>Wykroczenia</c:v>
                </c:pt>
              </c:strCache>
            </c:strRef>
          </c:cat>
          <c:val>
            <c:numRef>
              <c:f>Arkusz1!$C$2:$C$3</c:f>
              <c:numCache>
                <c:formatCode>General</c:formatCode>
                <c:ptCount val="2"/>
                <c:pt idx="0">
                  <c:v>118</c:v>
                </c:pt>
                <c:pt idx="1">
                  <c:v>61</c:v>
                </c:pt>
              </c:numCache>
            </c:numRef>
          </c:val>
        </c:ser>
        <c:axId val="171297408"/>
        <c:axId val="171192704"/>
      </c:barChart>
      <c:catAx>
        <c:axId val="17129740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solidFill>
                  <a:srgbClr val="C00000"/>
                </a:solidFill>
              </a:defRPr>
            </a:pPr>
            <a:endParaRPr lang="pl-PL"/>
          </a:p>
        </c:txPr>
        <c:crossAx val="171192704"/>
        <c:crosses val="autoZero"/>
        <c:auto val="1"/>
        <c:lblAlgn val="ctr"/>
        <c:lblOffset val="100"/>
      </c:catAx>
      <c:valAx>
        <c:axId val="171192704"/>
        <c:scaling>
          <c:orientation val="minMax"/>
        </c:scaling>
        <c:axPos val="l"/>
        <c:majorGridlines/>
        <c:numFmt formatCode="General" sourceLinked="1"/>
        <c:tickLblPos val="nextTo"/>
        <c:crossAx val="171297408"/>
        <c:crosses val="autoZero"/>
        <c:crossBetween val="between"/>
      </c:valAx>
      <c:spPr>
        <a:noFill/>
        <a:ln w="25397">
          <a:noFill/>
        </a:ln>
      </c:spPr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pl-PL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>
        <c:manualLayout>
          <c:layoutTarget val="inner"/>
          <c:xMode val="edge"/>
          <c:yMode val="edge"/>
          <c:x val="8.5430610236220478E-2"/>
          <c:y val="3.7671998031496179E-2"/>
          <c:w val="0.74344635826771654"/>
          <c:h val="0.8986926673228347"/>
        </c:manualLayout>
      </c:layout>
      <c:barChart>
        <c:barDir val="col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-1.7684482313003595E-7"/>
                  <c:y val="0.13206553233339849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outEnd"/>
              <c:showVal val="1"/>
            </c:dLbl>
            <c:showVal val="1"/>
          </c:dLbls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Arkusz1!$B$2</c:f>
              <c:numCache>
                <c:formatCode>General</c:formatCode>
                <c:ptCount val="1"/>
                <c:pt idx="0">
                  <c:v>54.75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-2.2459292532285326E-3"/>
                  <c:y val="0.15759572325854238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outEnd"/>
              <c:showVal val="1"/>
            </c:dLbl>
            <c:showVal val="1"/>
          </c:dLbls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Arkusz1!$C$2</c:f>
              <c:numCache>
                <c:formatCode>General</c:formatCode>
                <c:ptCount val="1"/>
                <c:pt idx="0">
                  <c:v>56.290000000000013</c:v>
                </c:pt>
              </c:numCache>
            </c:numRef>
          </c:val>
        </c:ser>
        <c:axId val="171358464"/>
        <c:axId val="171368448"/>
      </c:barChart>
      <c:catAx>
        <c:axId val="171358464"/>
        <c:scaling>
          <c:orientation val="minMax"/>
        </c:scaling>
        <c:axPos val="b"/>
        <c:numFmt formatCode="General" sourceLinked="1"/>
        <c:tickLblPos val="nextTo"/>
        <c:crossAx val="171368448"/>
        <c:crosses val="autoZero"/>
        <c:auto val="1"/>
        <c:lblAlgn val="ctr"/>
        <c:lblOffset val="100"/>
      </c:catAx>
      <c:valAx>
        <c:axId val="171368448"/>
        <c:scaling>
          <c:orientation val="minMax"/>
          <c:min val="0"/>
        </c:scaling>
        <c:axPos val="l"/>
        <c:majorGridlines/>
        <c:numFmt formatCode="General" sourceLinked="1"/>
        <c:tickLblPos val="nextTo"/>
        <c:crossAx val="171358464"/>
        <c:crosses val="autoZero"/>
        <c:crossBetween val="between"/>
      </c:valAx>
      <c:spPr>
        <a:noFill/>
        <a:ln w="25405">
          <a:noFill/>
        </a:ln>
      </c:spPr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pl-PL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2.5000000000000001E-2"/>
                  <c:y val="-1.2500000000000001E-2"/>
                </c:manualLayout>
              </c:layout>
              <c:showVal val="1"/>
            </c:dLbl>
            <c:dLbl>
              <c:idx val="2"/>
              <c:layout>
                <c:manualLayout>
                  <c:x val="-6.2500000000000116E-3"/>
                  <c:y val="-4.0624999999999988E-2"/>
                </c:manualLayout>
              </c:layout>
              <c:showVal val="1"/>
            </c:dLbl>
            <c:showVal val="1"/>
          </c:dLbls>
          <c:cat>
            <c:strRef>
              <c:f>Arkusz1!$A$2:$A$4</c:f>
              <c:strCache>
                <c:ptCount val="3"/>
                <c:pt idx="0">
                  <c:v>Ogółem</c:v>
                </c:pt>
                <c:pt idx="1">
                  <c:v>Kryminalne</c:v>
                </c:pt>
                <c:pt idx="2">
                  <c:v>7 Kategorii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1857</c:v>
                </c:pt>
                <c:pt idx="1">
                  <c:v>1226</c:v>
                </c:pt>
                <c:pt idx="2">
                  <c:v>520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3.5416666666666666E-2"/>
                  <c:y val="-6.2500000000000116E-3"/>
                </c:manualLayout>
              </c:layout>
              <c:showVal val="1"/>
            </c:dLbl>
            <c:dLbl>
              <c:idx val="1"/>
              <c:layout>
                <c:manualLayout>
                  <c:x val="3.333333333333334E-2"/>
                  <c:y val="-1.2500000000000061E-2"/>
                </c:manualLayout>
              </c:layout>
              <c:showVal val="1"/>
            </c:dLbl>
            <c:dLbl>
              <c:idx val="2"/>
              <c:layout>
                <c:manualLayout>
                  <c:x val="1.4583333333333341E-2"/>
                  <c:y val="-3.125E-2"/>
                </c:manualLayout>
              </c:layout>
              <c:showVal val="1"/>
            </c:dLbl>
            <c:showVal val="1"/>
          </c:dLbls>
          <c:cat>
            <c:strRef>
              <c:f>Arkusz1!$A$2:$A$4</c:f>
              <c:strCache>
                <c:ptCount val="3"/>
                <c:pt idx="0">
                  <c:v>Ogółem</c:v>
                </c:pt>
                <c:pt idx="1">
                  <c:v>Kryminalne</c:v>
                </c:pt>
                <c:pt idx="2">
                  <c:v>7 Kategorii</c:v>
                </c:pt>
              </c:strCache>
            </c:strRef>
          </c:cat>
          <c:val>
            <c:numRef>
              <c:f>Arkusz1!$C$2:$C$4</c:f>
              <c:numCache>
                <c:formatCode>General</c:formatCode>
                <c:ptCount val="3"/>
                <c:pt idx="0">
                  <c:v>1737</c:v>
                </c:pt>
                <c:pt idx="1">
                  <c:v>1046</c:v>
                </c:pt>
                <c:pt idx="2">
                  <c:v>417</c:v>
                </c:pt>
              </c:numCache>
            </c:numRef>
          </c:val>
        </c:ser>
        <c:shape val="cylinder"/>
        <c:axId val="171498880"/>
        <c:axId val="171500672"/>
        <c:axId val="0"/>
      </c:bar3DChart>
      <c:catAx>
        <c:axId val="171498880"/>
        <c:scaling>
          <c:orientation val="minMax"/>
        </c:scaling>
        <c:axPos val="b"/>
        <c:tickLblPos val="nextTo"/>
        <c:crossAx val="171500672"/>
        <c:crosses val="autoZero"/>
        <c:auto val="1"/>
        <c:lblAlgn val="ctr"/>
        <c:lblOffset val="100"/>
      </c:catAx>
      <c:valAx>
        <c:axId val="171500672"/>
        <c:scaling>
          <c:orientation val="minMax"/>
        </c:scaling>
        <c:axPos val="l"/>
        <c:majorGridlines/>
        <c:numFmt formatCode="General" sourceLinked="1"/>
        <c:tickLblPos val="nextTo"/>
        <c:crossAx val="171498880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pl-PL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/>
      <c:lineChart>
        <c:grouping val="standard"/>
        <c:ser>
          <c:idx val="0"/>
          <c:order val="0"/>
          <c:tx>
            <c:strRef>
              <c:f>Arkusz1!$B$1</c:f>
              <c:strCache>
                <c:ptCount val="1"/>
                <c:pt idx="0">
                  <c:v>KMP Przemyśl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dLbls>
            <c:dLbl>
              <c:idx val="0"/>
              <c:layout>
                <c:manualLayout>
                  <c:x val="-7.9166666666666829E-2"/>
                  <c:y val="-0.1125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2.0834973753280851E-3"/>
                  <c:y val="9.3747539370079534E-3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>
                    <a:solidFill>
                      <a:srgbClr val="CCFFFF"/>
                    </a:solidFill>
                  </a:defRPr>
                </a:pPr>
                <a:endParaRPr lang="pl-PL"/>
              </a:p>
            </c:txPr>
            <c:showVal val="1"/>
          </c:dLbls>
          <c:cat>
            <c:numRef>
              <c:f>Arkusz1!$A$2:$A$3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Arkusz1!$B$2:$B$3</c:f>
              <c:numCache>
                <c:formatCode>0.00%</c:formatCode>
                <c:ptCount val="2"/>
                <c:pt idx="0">
                  <c:v>0.70700000000000063</c:v>
                </c:pt>
                <c:pt idx="1">
                  <c:v>0.65300000000000158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KWP Rzeszów</c:v>
                </c:pt>
              </c:strCache>
            </c:strRef>
          </c:tx>
          <c:dLbls>
            <c:dLbl>
              <c:idx val="0"/>
              <c:layout>
                <c:manualLayout>
                  <c:x val="-6.0416666666666799E-2"/>
                  <c:y val="0.10937499999999997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r"/>
              <c:showVal val="1"/>
            </c:dLbl>
            <c:dLbl>
              <c:idx val="1"/>
              <c:layout>
                <c:manualLayout>
                  <c:x val="-6.250000000000088E-3"/>
                  <c:y val="-4.6874999999999986E-2"/>
                </c:manualLayout>
              </c:layout>
              <c:showVal val="1"/>
            </c:dLbl>
            <c:showVal val="1"/>
          </c:dLbls>
          <c:cat>
            <c:numRef>
              <c:f>Arkusz1!$A$2:$A$3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Arkusz1!$C$2:$C$3</c:f>
              <c:numCache>
                <c:formatCode>0.00%</c:formatCode>
                <c:ptCount val="2"/>
                <c:pt idx="0">
                  <c:v>0.77200000000000135</c:v>
                </c:pt>
                <c:pt idx="1">
                  <c:v>0.80200000000000005</c:v>
                </c:pt>
              </c:numCache>
            </c:numRef>
          </c:val>
        </c:ser>
        <c:marker val="1"/>
        <c:axId val="171441536"/>
        <c:axId val="171562112"/>
      </c:lineChart>
      <c:catAx>
        <c:axId val="171441536"/>
        <c:scaling>
          <c:orientation val="minMax"/>
        </c:scaling>
        <c:axPos val="b"/>
        <c:numFmt formatCode="General" sourceLinked="1"/>
        <c:tickLblPos val="nextTo"/>
        <c:crossAx val="171562112"/>
        <c:crosses val="autoZero"/>
        <c:auto val="1"/>
        <c:lblAlgn val="ctr"/>
        <c:lblOffset val="100"/>
      </c:catAx>
      <c:valAx>
        <c:axId val="171562112"/>
        <c:scaling>
          <c:orientation val="minMax"/>
        </c:scaling>
        <c:axPos val="l"/>
        <c:majorGridlines/>
        <c:numFmt formatCode="0.00%" sourceLinked="1"/>
        <c:tickLblPos val="nextTo"/>
        <c:crossAx val="171441536"/>
        <c:crosses val="autoZero"/>
        <c:crossBetween val="between"/>
      </c:valAx>
      <c:spPr>
        <a:noFill/>
        <a:ln w="25410">
          <a:noFill/>
        </a:ln>
      </c:spPr>
    </c:plotArea>
    <c:legend>
      <c:legendPos val="r"/>
      <c:layout/>
    </c:legend>
    <c:plotVisOnly val="1"/>
    <c:dispBlanksAs val="gap"/>
  </c:chart>
  <c:txPr>
    <a:bodyPr/>
    <a:lstStyle/>
    <a:p>
      <a:pPr>
        <a:defRPr sz="1801"/>
      </a:pPr>
      <a:endParaRPr lang="pl-PL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/>
      <c:lineChart>
        <c:grouping val="standard"/>
        <c:ser>
          <c:idx val="0"/>
          <c:order val="0"/>
          <c:tx>
            <c:strRef>
              <c:f>Arkusz1!$B$1</c:f>
              <c:strCache>
                <c:ptCount val="1"/>
                <c:pt idx="0">
                  <c:v>KMP Przemyśl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dLbls>
            <c:dLbl>
              <c:idx val="0"/>
              <c:layout>
                <c:manualLayout>
                  <c:x val="-0.1125"/>
                  <c:y val="-0.05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r"/>
              <c:showVal val="1"/>
            </c:dLbl>
            <c:dLbl>
              <c:idx val="1"/>
              <c:layout>
                <c:manualLayout>
                  <c:x val="-6.666666666666668E-2"/>
                  <c:y val="4.6874999999999986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r"/>
              <c:showVal val="1"/>
            </c:dLbl>
            <c:showVal val="1"/>
          </c:dLbls>
          <c:cat>
            <c:numRef>
              <c:f>Arkusz1!$A$2:$A$3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Arkusz1!$B$2:$B$3</c:f>
              <c:numCache>
                <c:formatCode>0.00%</c:formatCode>
                <c:ptCount val="2"/>
                <c:pt idx="0">
                  <c:v>0.69000000000000061</c:v>
                </c:pt>
                <c:pt idx="1">
                  <c:v>0.65900000000000158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KWP Rzeszów</c:v>
                </c:pt>
              </c:strCache>
            </c:strRef>
          </c:tx>
          <c:dLbls>
            <c:dLbl>
              <c:idx val="0"/>
              <c:layout>
                <c:manualLayout>
                  <c:x val="-7.5000000000000011E-2"/>
                  <c:y val="-5.937500000000000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r"/>
              <c:showVal val="1"/>
            </c:dLbl>
            <c:dLbl>
              <c:idx val="1"/>
              <c:layout>
                <c:manualLayout>
                  <c:x val="-6.2501640419947513E-3"/>
                  <c:y val="-6.2500000000000134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r"/>
              <c:showVal val="1"/>
            </c:dLbl>
            <c:showVal val="1"/>
          </c:dLbls>
          <c:cat>
            <c:numRef>
              <c:f>Arkusz1!$A$2:$A$3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Arkusz1!$C$2:$C$3</c:f>
              <c:numCache>
                <c:formatCode>0.00%</c:formatCode>
                <c:ptCount val="2"/>
                <c:pt idx="0">
                  <c:v>0.71700000000000064</c:v>
                </c:pt>
                <c:pt idx="1">
                  <c:v>0.70500000000000063</c:v>
                </c:pt>
              </c:numCache>
            </c:numRef>
          </c:val>
        </c:ser>
        <c:marker val="1"/>
        <c:axId val="171692800"/>
        <c:axId val="171694336"/>
      </c:lineChart>
      <c:catAx>
        <c:axId val="171692800"/>
        <c:scaling>
          <c:orientation val="minMax"/>
        </c:scaling>
        <c:axPos val="b"/>
        <c:numFmt formatCode="General" sourceLinked="1"/>
        <c:tickLblPos val="nextTo"/>
        <c:crossAx val="171694336"/>
        <c:crosses val="autoZero"/>
        <c:auto val="1"/>
        <c:lblAlgn val="ctr"/>
        <c:lblOffset val="100"/>
      </c:catAx>
      <c:valAx>
        <c:axId val="171694336"/>
        <c:scaling>
          <c:orientation val="minMax"/>
        </c:scaling>
        <c:axPos val="l"/>
        <c:majorGridlines/>
        <c:numFmt formatCode="0.00%" sourceLinked="1"/>
        <c:tickLblPos val="nextTo"/>
        <c:crossAx val="171692800"/>
        <c:crosses val="autoZero"/>
        <c:crossBetween val="between"/>
      </c:valAx>
      <c:spPr>
        <a:noFill/>
        <a:ln w="25410">
          <a:noFill/>
        </a:ln>
      </c:spPr>
    </c:plotArea>
    <c:legend>
      <c:legendPos val="r"/>
      <c:layout/>
    </c:legend>
    <c:plotVisOnly val="1"/>
    <c:dispBlanksAs val="gap"/>
  </c:chart>
  <c:txPr>
    <a:bodyPr/>
    <a:lstStyle/>
    <a:p>
      <a:pPr>
        <a:defRPr sz="1801"/>
      </a:pPr>
      <a:endParaRPr lang="pl-PL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/>
      <c:lineChart>
        <c:grouping val="standard"/>
        <c:ser>
          <c:idx val="0"/>
          <c:order val="0"/>
          <c:tx>
            <c:strRef>
              <c:f>Arkusz1!$B$1</c:f>
              <c:strCache>
                <c:ptCount val="1"/>
                <c:pt idx="0">
                  <c:v>KMP Przemysl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dLbls>
            <c:dLbl>
              <c:idx val="0"/>
              <c:layout>
                <c:manualLayout>
                  <c:x val="-0.1125"/>
                  <c:y val="4.6874753937007872E-2"/>
                </c:manualLayout>
              </c:layout>
              <c:showVal val="1"/>
            </c:dLbl>
            <c:dLbl>
              <c:idx val="1"/>
              <c:layout>
                <c:manualLayout>
                  <c:x val="-3.750016404199475E-2"/>
                  <c:y val="5.679650590551197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r"/>
              <c:showVal val="1"/>
            </c:dLbl>
            <c:showVal val="1"/>
          </c:dLbls>
          <c:cat>
            <c:numRef>
              <c:f>Arkusz1!$A$2:$A$3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Arkusz1!$B$2:$B$3</c:f>
              <c:numCache>
                <c:formatCode>0.00%</c:formatCode>
                <c:ptCount val="2"/>
                <c:pt idx="0">
                  <c:v>0.52100000000000002</c:v>
                </c:pt>
                <c:pt idx="1">
                  <c:v>0.52100000000000002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KWP Rzeszów</c:v>
                </c:pt>
              </c:strCache>
            </c:strRef>
          </c:tx>
          <c:dLbls>
            <c:dLbl>
              <c:idx val="0"/>
              <c:layout>
                <c:manualLayout>
                  <c:x val="-0.10208333333333333"/>
                  <c:y val="-7.812499999999994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r"/>
              <c:showVal val="1"/>
            </c:dLbl>
            <c:dLbl>
              <c:idx val="1"/>
              <c:layout>
                <c:manualLayout>
                  <c:x val="-2.7083333333333452E-2"/>
                  <c:y val="-4.0624999999999953E-2"/>
                </c:manualLayout>
              </c:layout>
              <c:showVal val="1"/>
            </c:dLbl>
            <c:showVal val="1"/>
          </c:dLbls>
          <c:cat>
            <c:numRef>
              <c:f>Arkusz1!$A$2:$A$3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Arkusz1!$C$2:$C$3</c:f>
              <c:numCache>
                <c:formatCode>0.00%</c:formatCode>
                <c:ptCount val="2"/>
                <c:pt idx="0">
                  <c:v>0.49300000000000038</c:v>
                </c:pt>
                <c:pt idx="1">
                  <c:v>0.49500000000000038</c:v>
                </c:pt>
              </c:numCache>
            </c:numRef>
          </c:val>
        </c:ser>
        <c:marker val="1"/>
        <c:axId val="171807488"/>
        <c:axId val="171809024"/>
      </c:lineChart>
      <c:catAx>
        <c:axId val="171807488"/>
        <c:scaling>
          <c:orientation val="minMax"/>
        </c:scaling>
        <c:axPos val="b"/>
        <c:numFmt formatCode="General" sourceLinked="1"/>
        <c:tickLblPos val="nextTo"/>
        <c:crossAx val="171809024"/>
        <c:crosses val="autoZero"/>
        <c:auto val="1"/>
        <c:lblAlgn val="ctr"/>
        <c:lblOffset val="100"/>
      </c:catAx>
      <c:valAx>
        <c:axId val="171809024"/>
        <c:scaling>
          <c:orientation val="minMax"/>
        </c:scaling>
        <c:axPos val="l"/>
        <c:majorGridlines/>
        <c:numFmt formatCode="0.00%" sourceLinked="1"/>
        <c:tickLblPos val="nextTo"/>
        <c:crossAx val="171807488"/>
        <c:crosses val="autoZero"/>
        <c:crossBetween val="between"/>
      </c:valAx>
      <c:spPr>
        <a:noFill/>
        <a:ln w="25410">
          <a:noFill/>
        </a:ln>
      </c:spPr>
    </c:plotArea>
    <c:legend>
      <c:legendPos val="r"/>
      <c:layout/>
    </c:legend>
    <c:plotVisOnly val="1"/>
    <c:dispBlanksAs val="gap"/>
  </c:chart>
  <c:txPr>
    <a:bodyPr/>
    <a:lstStyle/>
    <a:p>
      <a:pPr>
        <a:defRPr sz="1801"/>
      </a:pPr>
      <a:endParaRPr lang="pl-PL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view3D>
      <c:rAngAx val="1"/>
    </c:view3D>
    <c:plotArea>
      <c:layout/>
      <c:bar3DChart>
        <c:barDir val="bar"/>
        <c:grouping val="stacked"/>
        <c:ser>
          <c:idx val="0"/>
          <c:order val="0"/>
          <c:tx>
            <c:strRef>
              <c:f>Arkusz1!$B$1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C000"/>
            </a:solidFill>
          </c:spPr>
          <c:dLbls>
            <c:showVal val="1"/>
          </c:dLbls>
          <c:cat>
            <c:strRef>
              <c:f>Arkusz1!$A$2</c:f>
              <c:strCache>
                <c:ptCount val="1"/>
                <c:pt idx="0">
                  <c:v>Wszczęte postępowania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335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0000"/>
            </a:solidFill>
          </c:spPr>
          <c:dLbls>
            <c:showVal val="1"/>
          </c:dLbls>
          <c:cat>
            <c:strRef>
              <c:f>Arkusz1!$A$2</c:f>
              <c:strCache>
                <c:ptCount val="1"/>
                <c:pt idx="0">
                  <c:v>Wszczęte postępowania</c:v>
                </c:pt>
              </c:strCache>
            </c:strRef>
          </c:cat>
          <c:val>
            <c:numRef>
              <c:f>Arkusz1!$C$2</c:f>
              <c:numCache>
                <c:formatCode>General</c:formatCode>
                <c:ptCount val="1"/>
                <c:pt idx="0">
                  <c:v>338</c:v>
                </c:pt>
              </c:numCache>
            </c:numRef>
          </c:val>
        </c:ser>
        <c:shape val="cylinder"/>
        <c:axId val="171875712"/>
        <c:axId val="171881600"/>
        <c:axId val="0"/>
      </c:bar3DChart>
      <c:catAx>
        <c:axId val="171875712"/>
        <c:scaling>
          <c:orientation val="minMax"/>
        </c:scaling>
        <c:axPos val="l"/>
        <c:tickLblPos val="nextTo"/>
        <c:crossAx val="171881600"/>
        <c:crosses val="autoZero"/>
        <c:auto val="1"/>
        <c:lblAlgn val="ctr"/>
        <c:lblOffset val="100"/>
      </c:catAx>
      <c:valAx>
        <c:axId val="171881600"/>
        <c:scaling>
          <c:orientation val="minMax"/>
        </c:scaling>
        <c:axPos val="b"/>
        <c:majorGridlines/>
        <c:numFmt formatCode="General" sourceLinked="1"/>
        <c:tickLblPos val="nextTo"/>
        <c:crossAx val="171875712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pl-PL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INTERWENCJE PILNE</c:v>
                </c:pt>
              </c:strCache>
            </c:strRef>
          </c:tx>
          <c:spPr>
            <a:solidFill>
              <a:srgbClr val="FF0000"/>
            </a:solidFill>
          </c:spPr>
          <c:dPt>
            <c:idx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-0.14980269003339591"/>
                  <c:y val="3.1250000000000058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outEnd"/>
              <c:showVal val="1"/>
            </c:dLbl>
            <c:dLbl>
              <c:idx val="1"/>
              <c:layout>
                <c:manualLayout>
                  <c:x val="-0.15563880633597843"/>
                  <c:y val="1.8749999999999999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outEnd"/>
              <c:showVal val="1"/>
            </c:dLbl>
            <c:delete val="1"/>
          </c:dLbls>
          <c:cat>
            <c:strRef>
              <c:f>Arkusz1!$A$2:$A$3</c:f>
              <c:strCache>
                <c:ptCount val="2"/>
                <c:pt idx="0">
                  <c:v>OSIĄGNIĘTY</c:v>
                </c:pt>
                <c:pt idx="1">
                  <c:v>OCZEKIWANY</c:v>
                </c:pt>
              </c:strCache>
            </c:strRef>
          </c:cat>
          <c:val>
            <c:numRef>
              <c:f>Arkusz1!$B$2:$B$3</c:f>
              <c:numCache>
                <c:formatCode>hh:mm</c:formatCode>
                <c:ptCount val="2"/>
                <c:pt idx="0">
                  <c:v>0.43333333333333335</c:v>
                </c:pt>
                <c:pt idx="1">
                  <c:v>0.43750000000000022</c:v>
                </c:pt>
              </c:numCache>
            </c:numRef>
          </c:val>
        </c:ser>
        <c:axId val="165443456"/>
        <c:axId val="165444992"/>
      </c:barChart>
      <c:catAx>
        <c:axId val="165443456"/>
        <c:scaling>
          <c:orientation val="minMax"/>
        </c:scaling>
        <c:axPos val="l"/>
        <c:numFmt formatCode="General" sourceLinked="1"/>
        <c:tickLblPos val="nextTo"/>
        <c:crossAx val="165444992"/>
        <c:crosses val="autoZero"/>
        <c:auto val="1"/>
        <c:lblAlgn val="ctr"/>
        <c:lblOffset val="100"/>
      </c:catAx>
      <c:valAx>
        <c:axId val="165444992"/>
        <c:scaling>
          <c:orientation val="minMax"/>
          <c:min val="0"/>
        </c:scaling>
        <c:axPos val="b"/>
        <c:majorGridlines/>
        <c:numFmt formatCode="hh:mm" sourceLinked="1"/>
        <c:tickLblPos val="nextTo"/>
        <c:crossAx val="165443456"/>
        <c:crosses val="autoZero"/>
        <c:crossBetween val="between"/>
      </c:valAx>
      <c:spPr>
        <a:noFill/>
        <a:ln w="25409">
          <a:noFill/>
        </a:ln>
      </c:spPr>
    </c:plotArea>
    <c:plotVisOnly val="1"/>
    <c:dispBlanksAs val="gap"/>
  </c:chart>
  <c:txPr>
    <a:bodyPr/>
    <a:lstStyle/>
    <a:p>
      <a:pPr>
        <a:defRPr sz="1803"/>
      </a:pPr>
      <a:endParaRPr lang="pl-PL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view3D>
      <c:rAngAx val="1"/>
    </c:view3D>
    <c:plotArea>
      <c:layout/>
      <c:bar3DChart>
        <c:barDir val="bar"/>
        <c:grouping val="stacked"/>
        <c:ser>
          <c:idx val="0"/>
          <c:order val="0"/>
          <c:tx>
            <c:strRef>
              <c:f>Arkusz1!$B$1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C000"/>
            </a:solidFill>
          </c:spPr>
          <c:dLbls>
            <c:showVal val="1"/>
          </c:dLbls>
          <c:cat>
            <c:strRef>
              <c:f>Arkusz1!$A$2</c:f>
              <c:strCache>
                <c:ptCount val="1"/>
                <c:pt idx="0">
                  <c:v>Wykrywalność w %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56.6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0000"/>
            </a:solidFill>
          </c:spPr>
          <c:dLbls>
            <c:showVal val="1"/>
          </c:dLbls>
          <c:cat>
            <c:strRef>
              <c:f>Arkusz1!$A$2</c:f>
              <c:strCache>
                <c:ptCount val="1"/>
                <c:pt idx="0">
                  <c:v>Wykrywalność w %</c:v>
                </c:pt>
              </c:strCache>
            </c:strRef>
          </c:cat>
          <c:val>
            <c:numRef>
              <c:f>Arkusz1!$C$2</c:f>
              <c:numCache>
                <c:formatCode>General</c:formatCode>
                <c:ptCount val="1"/>
                <c:pt idx="0">
                  <c:v>37.4</c:v>
                </c:pt>
              </c:numCache>
            </c:numRef>
          </c:val>
        </c:ser>
        <c:shape val="cylinder"/>
        <c:axId val="172108800"/>
        <c:axId val="172118784"/>
        <c:axId val="0"/>
      </c:bar3DChart>
      <c:catAx>
        <c:axId val="172108800"/>
        <c:scaling>
          <c:orientation val="minMax"/>
        </c:scaling>
        <c:axPos val="l"/>
        <c:tickLblPos val="nextTo"/>
        <c:crossAx val="172118784"/>
        <c:crosses val="autoZero"/>
        <c:auto val="1"/>
        <c:lblAlgn val="ctr"/>
        <c:lblOffset val="100"/>
      </c:catAx>
      <c:valAx>
        <c:axId val="172118784"/>
        <c:scaling>
          <c:orientation val="minMax"/>
        </c:scaling>
        <c:axPos val="b"/>
        <c:majorGridlines/>
        <c:numFmt formatCode="General" sourceLinked="1"/>
        <c:tickLblPos val="nextTo"/>
        <c:crossAx val="172108800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pl-PL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view3D>
      <c:rAngAx val="1"/>
    </c:view3D>
    <c:plotArea>
      <c:layout/>
      <c:bar3DChart>
        <c:barDir val="bar"/>
        <c:grouping val="stacked"/>
        <c:ser>
          <c:idx val="0"/>
          <c:order val="0"/>
          <c:tx>
            <c:strRef>
              <c:f>Arkusz1!$B$1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C000"/>
            </a:solidFill>
          </c:spPr>
          <c:dLbls>
            <c:showVal val="1"/>
          </c:dLbls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Arkusz1!$B$2</c:f>
              <c:numCache>
                <c:formatCode>General</c:formatCode>
                <c:ptCount val="1"/>
                <c:pt idx="0">
                  <c:v>141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0000"/>
            </a:solidFill>
          </c:spPr>
          <c:dLbls>
            <c:showVal val="1"/>
          </c:dLbls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Arkusz1!$C$2</c:f>
              <c:numCache>
                <c:formatCode>General</c:formatCode>
                <c:ptCount val="1"/>
                <c:pt idx="0">
                  <c:v>102</c:v>
                </c:pt>
              </c:numCache>
            </c:numRef>
          </c:val>
        </c:ser>
        <c:shape val="cylinder"/>
        <c:axId val="172223488"/>
        <c:axId val="172241664"/>
        <c:axId val="0"/>
      </c:bar3DChart>
      <c:catAx>
        <c:axId val="172223488"/>
        <c:scaling>
          <c:orientation val="minMax"/>
        </c:scaling>
        <c:axPos val="l"/>
        <c:numFmt formatCode="General" sourceLinked="1"/>
        <c:tickLblPos val="nextTo"/>
        <c:crossAx val="172241664"/>
        <c:crosses val="autoZero"/>
        <c:auto val="1"/>
        <c:lblAlgn val="ctr"/>
        <c:lblOffset val="100"/>
      </c:catAx>
      <c:valAx>
        <c:axId val="172241664"/>
        <c:scaling>
          <c:orientation val="minMax"/>
        </c:scaling>
        <c:axPos val="b"/>
        <c:majorGridlines/>
        <c:numFmt formatCode="General" sourceLinked="1"/>
        <c:tickLblPos val="nextTo"/>
        <c:crossAx val="172223488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pl-PL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view3D>
      <c:rotX val="10"/>
      <c:depthPercent val="100"/>
      <c:perspective val="0"/>
    </c:view3D>
    <c:plotArea>
      <c:layout/>
      <c:bar3DChart>
        <c:barDir val="col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-1.6587185315299299E-3"/>
                  <c:y val="-1.9676739283204542E-2"/>
                </c:manualLayout>
              </c:layout>
              <c:showVal val="1"/>
            </c:dLbl>
            <c:dLbl>
              <c:idx val="1"/>
              <c:layout>
                <c:manualLayout>
                  <c:x val="-1.8245903846829489E-2"/>
                  <c:y val="-2.5298664792691467E-2"/>
                </c:manualLayout>
              </c:layout>
              <c:showVal val="1"/>
            </c:dLbl>
            <c:showVal val="1"/>
          </c:dLbls>
          <c:cat>
            <c:strRef>
              <c:f>Arkusz1!$A$2:$A$3</c:f>
              <c:strCache>
                <c:ptCount val="2"/>
                <c:pt idx="0">
                  <c:v>Mienie zabezpieczone w zł</c:v>
                </c:pt>
                <c:pt idx="1">
                  <c:v>Mienie odzyskane w zł</c:v>
                </c:pt>
              </c:strCache>
            </c:strRef>
          </c:cat>
          <c:val>
            <c:numRef>
              <c:f>Arkusz1!$B$2:$B$3</c:f>
              <c:numCache>
                <c:formatCode>#,##0</c:formatCode>
                <c:ptCount val="2"/>
                <c:pt idx="0">
                  <c:v>950269</c:v>
                </c:pt>
                <c:pt idx="1">
                  <c:v>348354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4.2255594453728021E-2"/>
                  <c:y val="-8.4328882642304998E-3"/>
                </c:manualLayout>
              </c:layout>
              <c:showVal val="1"/>
            </c:dLbl>
            <c:dLbl>
              <c:idx val="1"/>
              <c:layout>
                <c:manualLayout>
                  <c:x val="3.4480950437879548E-2"/>
                  <c:y val="-1.6865776528461E-2"/>
                </c:manualLayout>
              </c:layout>
              <c:showVal val="1"/>
            </c:dLbl>
            <c:dLbl>
              <c:idx val="2"/>
              <c:layout>
                <c:manualLayout>
                  <c:x val="1.3269748252239633E-2"/>
                  <c:y val="-4.4975404075895987E-2"/>
                </c:manualLayout>
              </c:layout>
              <c:showVal val="1"/>
            </c:dLbl>
            <c:showVal val="1"/>
          </c:dLbls>
          <c:cat>
            <c:strRef>
              <c:f>Arkusz1!$A$2:$A$3</c:f>
              <c:strCache>
                <c:ptCount val="2"/>
                <c:pt idx="0">
                  <c:v>Mienie zabezpieczone w zł</c:v>
                </c:pt>
                <c:pt idx="1">
                  <c:v>Mienie odzyskane w zł</c:v>
                </c:pt>
              </c:strCache>
            </c:strRef>
          </c:cat>
          <c:val>
            <c:numRef>
              <c:f>Arkusz1!$C$2:$C$3</c:f>
              <c:numCache>
                <c:formatCode>#,##0</c:formatCode>
                <c:ptCount val="2"/>
                <c:pt idx="0">
                  <c:v>365732</c:v>
                </c:pt>
                <c:pt idx="1">
                  <c:v>647910</c:v>
                </c:pt>
              </c:numCache>
            </c:numRef>
          </c:val>
        </c:ser>
        <c:shape val="box"/>
        <c:axId val="172308736"/>
        <c:axId val="172318720"/>
        <c:axId val="0"/>
      </c:bar3DChart>
      <c:catAx>
        <c:axId val="17230873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100"/>
            </a:pPr>
            <a:endParaRPr lang="pl-PL"/>
          </a:p>
        </c:txPr>
        <c:crossAx val="172318720"/>
        <c:crosses val="autoZero"/>
        <c:lblAlgn val="ctr"/>
        <c:lblOffset val="100"/>
      </c:catAx>
      <c:valAx>
        <c:axId val="172318720"/>
        <c:scaling>
          <c:orientation val="minMax"/>
        </c:scaling>
        <c:axPos val="l"/>
        <c:majorGridlines/>
        <c:numFmt formatCode="#,##0" sourceLinked="1"/>
        <c:tickLblPos val="nextTo"/>
        <c:crossAx val="172308736"/>
        <c:crosses val="autoZero"/>
        <c:crossBetween val="between"/>
      </c:valAx>
      <c:spPr>
        <a:noFill/>
        <a:ln w="25392">
          <a:noFill/>
        </a:ln>
      </c:spPr>
    </c:plotArea>
    <c:legend>
      <c:legendPos val="r"/>
      <c:layout/>
    </c:legend>
    <c:plotVisOnly val="1"/>
    <c:dispBlanksAs val="gap"/>
  </c:chart>
  <c:txPr>
    <a:bodyPr/>
    <a:lstStyle/>
    <a:p>
      <a:pPr>
        <a:defRPr sz="1799"/>
      </a:pPr>
      <a:endParaRPr lang="pl-PL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plotArea>
      <c:layout/>
      <c:barChart>
        <c:barDir val="col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-1.2114328257517286E-2"/>
                  <c:y val="-2.5000000000000001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3.7500000000000006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outEnd"/>
              <c:showVal val="1"/>
            </c:dLbl>
            <c:dLbl>
              <c:idx val="2"/>
              <c:layout>
                <c:manualLayout>
                  <c:x val="-1.2114328257517263E-2"/>
                  <c:y val="1.8749999999999999E-2"/>
                </c:manualLayout>
              </c:layout>
              <c:showVal val="1"/>
            </c:dLbl>
            <c:dLbl>
              <c:idx val="4"/>
              <c:layout>
                <c:manualLayout>
                  <c:x val="-1.2114328257517263E-2"/>
                  <c:y val="3.1250000000000045E-3"/>
                </c:manualLayout>
              </c:layout>
              <c:showVal val="1"/>
            </c:dLbl>
            <c:dLbl>
              <c:idx val="5"/>
              <c:layout>
                <c:manualLayout>
                  <c:x val="-7.571455160948282E-3"/>
                  <c:y val="1.5625E-2"/>
                </c:manualLayout>
              </c:layout>
              <c:showVal val="1"/>
            </c:dLbl>
            <c:showVal val="1"/>
          </c:dLbls>
          <c:cat>
            <c:strRef>
              <c:f>Arkusz1!$A$2:$A$7</c:f>
              <c:strCache>
                <c:ptCount val="6"/>
                <c:pt idx="0">
                  <c:v>Ogółem</c:v>
                </c:pt>
                <c:pt idx="1">
                  <c:v>Listy gończe</c:v>
                </c:pt>
                <c:pt idx="2">
                  <c:v>Zaginiecia ogółem</c:v>
                </c:pt>
                <c:pt idx="3">
                  <c:v>Zaginięcia poziom I</c:v>
                </c:pt>
                <c:pt idx="4">
                  <c:v>Zaginięcia poziom II</c:v>
                </c:pt>
                <c:pt idx="5">
                  <c:v>Zaginięcia poziom III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766</c:v>
                </c:pt>
                <c:pt idx="1">
                  <c:v>46</c:v>
                </c:pt>
                <c:pt idx="2">
                  <c:v>38</c:v>
                </c:pt>
                <c:pt idx="3">
                  <c:v>2</c:v>
                </c:pt>
                <c:pt idx="4">
                  <c:v>10</c:v>
                </c:pt>
                <c:pt idx="5">
                  <c:v>26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1.3627811704895311E-2"/>
                  <c:y val="-1.562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outEnd"/>
              <c:showVal val="1"/>
            </c:dLbl>
            <c:dLbl>
              <c:idx val="1"/>
              <c:layout>
                <c:manualLayout>
                  <c:x val="-3.0285820643793197E-3"/>
                  <c:y val="-2.8124999999999987E-2"/>
                </c:manualLayout>
              </c:layout>
              <c:showVal val="1"/>
            </c:dLbl>
            <c:dLbl>
              <c:idx val="2"/>
              <c:layout>
                <c:manualLayout>
                  <c:x val="6.0566871867012446E-3"/>
                  <c:y val="2.500000000000000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outEnd"/>
              <c:showVal val="1"/>
            </c:dLbl>
            <c:dLbl>
              <c:idx val="5"/>
              <c:layout>
                <c:manualLayout>
                  <c:x val="1.514291032189654E-3"/>
                  <c:y val="1.5625E-2"/>
                </c:manualLayout>
              </c:layout>
              <c:showVal val="1"/>
            </c:dLbl>
            <c:showVal val="1"/>
          </c:dLbls>
          <c:cat>
            <c:strRef>
              <c:f>Arkusz1!$A$2:$A$7</c:f>
              <c:strCache>
                <c:ptCount val="6"/>
                <c:pt idx="0">
                  <c:v>Ogółem</c:v>
                </c:pt>
                <c:pt idx="1">
                  <c:v>Listy gończe</c:v>
                </c:pt>
                <c:pt idx="2">
                  <c:v>Zaginiecia ogółem</c:v>
                </c:pt>
                <c:pt idx="3">
                  <c:v>Zaginięcia poziom I</c:v>
                </c:pt>
                <c:pt idx="4">
                  <c:v>Zaginięcia poziom II</c:v>
                </c:pt>
                <c:pt idx="5">
                  <c:v>Zaginięcia poziom III</c:v>
                </c:pt>
              </c:strCache>
            </c:strRef>
          </c:cat>
          <c:val>
            <c:numRef>
              <c:f>Arkusz1!$C$2:$C$7</c:f>
              <c:numCache>
                <c:formatCode>General</c:formatCode>
                <c:ptCount val="6"/>
                <c:pt idx="0">
                  <c:v>696</c:v>
                </c:pt>
                <c:pt idx="1">
                  <c:v>54</c:v>
                </c:pt>
                <c:pt idx="2">
                  <c:v>37</c:v>
                </c:pt>
                <c:pt idx="3">
                  <c:v>5</c:v>
                </c:pt>
                <c:pt idx="4">
                  <c:v>14</c:v>
                </c:pt>
                <c:pt idx="5">
                  <c:v>18</c:v>
                </c:pt>
              </c:numCache>
            </c:numRef>
          </c:val>
        </c:ser>
        <c:axId val="172485632"/>
        <c:axId val="172499712"/>
      </c:barChart>
      <c:catAx>
        <c:axId val="172485632"/>
        <c:scaling>
          <c:orientation val="minMax"/>
        </c:scaling>
        <c:axPos val="b"/>
        <c:numFmt formatCode="General" sourceLinked="1"/>
        <c:tickLblPos val="nextTo"/>
        <c:crossAx val="172499712"/>
        <c:crosses val="autoZero"/>
        <c:auto val="1"/>
        <c:lblAlgn val="ctr"/>
        <c:lblOffset val="100"/>
      </c:catAx>
      <c:valAx>
        <c:axId val="172499712"/>
        <c:scaling>
          <c:orientation val="minMax"/>
        </c:scaling>
        <c:axPos val="l"/>
        <c:majorGridlines/>
        <c:numFmt formatCode="General" sourceLinked="1"/>
        <c:tickLblPos val="nextTo"/>
        <c:crossAx val="172485632"/>
        <c:crosses val="autoZero"/>
        <c:crossBetween val="between"/>
      </c:valAx>
      <c:spPr>
        <a:noFill/>
        <a:ln w="25373">
          <a:noFill/>
        </a:ln>
      </c:spPr>
    </c:plotArea>
    <c:legend>
      <c:legendPos val="r"/>
      <c:layout/>
    </c:legend>
    <c:plotVisOnly val="1"/>
    <c:dispBlanksAs val="gap"/>
  </c:chart>
  <c:txPr>
    <a:bodyPr/>
    <a:lstStyle/>
    <a:p>
      <a:pPr>
        <a:defRPr sz="1798"/>
      </a:pPr>
      <a:endParaRPr lang="pl-PL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4.1666666666666683E-3"/>
                  <c:y val="0.1312500000000000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000000"/>
                        </a:solidFill>
                      </a:rPr>
                      <a:t>64158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0"/>
                  <c:y val="0.1156250000000002"/>
                </c:manualLayout>
              </c:layout>
              <c:showVal val="1"/>
            </c:dLbl>
            <c:showVal val="1"/>
          </c:dLbls>
          <c:cat>
            <c:numRef>
              <c:f>Arkusz1!$A$2:$A$3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Arkusz1!$B$2:$B$3</c:f>
              <c:numCache>
                <c:formatCode>General</c:formatCode>
                <c:ptCount val="2"/>
                <c:pt idx="0">
                  <c:v>68961</c:v>
                </c:pt>
                <c:pt idx="1">
                  <c:v>68226</c:v>
                </c:pt>
              </c:numCache>
            </c:numRef>
          </c:val>
        </c:ser>
        <c:axId val="165746560"/>
        <c:axId val="165748096"/>
      </c:barChart>
      <c:catAx>
        <c:axId val="165746560"/>
        <c:scaling>
          <c:orientation val="minMax"/>
        </c:scaling>
        <c:axPos val="b"/>
        <c:numFmt formatCode="General" sourceLinked="1"/>
        <c:tickLblPos val="nextTo"/>
        <c:crossAx val="165748096"/>
        <c:crosses val="autoZero"/>
        <c:auto val="1"/>
        <c:lblAlgn val="ctr"/>
        <c:lblOffset val="100"/>
      </c:catAx>
      <c:valAx>
        <c:axId val="165748096"/>
        <c:scaling>
          <c:orientation val="minMax"/>
          <c:max val="69000"/>
          <c:min val="40000"/>
        </c:scaling>
        <c:axPos val="l"/>
        <c:majorGridlines/>
        <c:numFmt formatCode="General" sourceLinked="1"/>
        <c:tickLblPos val="nextTo"/>
        <c:crossAx val="165746560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pl-PL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/>
      <c:barChart>
        <c:barDir val="col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-1.0204081632653095E-2"/>
                  <c:y val="-3.125E-2"/>
                </c:manualLayout>
              </c:layout>
              <c:showVal val="1"/>
            </c:dLbl>
            <c:dLbl>
              <c:idx val="1"/>
              <c:layout>
                <c:manualLayout>
                  <c:x val="-1.3119533527696792E-2"/>
                  <c:y val="-6.2500000000000116E-3"/>
                </c:manualLayout>
              </c:layout>
              <c:showVal val="1"/>
            </c:dLbl>
            <c:dLbl>
              <c:idx val="2"/>
              <c:layout>
                <c:manualLayout>
                  <c:x val="-1.7492711370262391E-2"/>
                  <c:y val="-1.5625E-2"/>
                </c:manualLayout>
              </c:layout>
              <c:showVal val="1"/>
            </c:dLbl>
            <c:dLbl>
              <c:idx val="3"/>
              <c:layout>
                <c:manualLayout>
                  <c:x val="-1.8950437317784303E-2"/>
                  <c:y val="6.2500000000000116E-3"/>
                </c:manualLayout>
              </c:layout>
              <c:showVal val="1"/>
            </c:dLbl>
            <c:dLbl>
              <c:idx val="4"/>
              <c:layout>
                <c:manualLayout>
                  <c:x val="-2.0408163265306142E-2"/>
                  <c:y val="-9.3750000000000361E-3"/>
                </c:manualLayout>
              </c:layout>
              <c:showVal val="1"/>
            </c:dLbl>
            <c:showVal val="1"/>
          </c:dLbls>
          <c:cat>
            <c:strRef>
              <c:f>Arkusz1!$A$2:$A$6</c:f>
              <c:strCache>
                <c:ptCount val="5"/>
                <c:pt idx="0">
                  <c:v>Stwierdzone wykroczenia</c:v>
                </c:pt>
                <c:pt idx="1">
                  <c:v>Mandaty karne</c:v>
                </c:pt>
                <c:pt idx="2">
                  <c:v>Wnioski do sądu</c:v>
                </c:pt>
                <c:pt idx="3">
                  <c:v>Pouczenia</c:v>
                </c:pt>
                <c:pt idx="4">
                  <c:v>Odstąpienia 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19556</c:v>
                </c:pt>
                <c:pt idx="1">
                  <c:v>10409</c:v>
                </c:pt>
                <c:pt idx="2">
                  <c:v>1265</c:v>
                </c:pt>
                <c:pt idx="3">
                  <c:v>6925</c:v>
                </c:pt>
                <c:pt idx="4">
                  <c:v>1439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3.2069970845481049E-2"/>
                  <c:y val="-2.1875000000000051E-2"/>
                </c:manualLayout>
              </c:layout>
              <c:showVal val="1"/>
            </c:dLbl>
            <c:dLbl>
              <c:idx val="1"/>
              <c:layout>
                <c:manualLayout>
                  <c:x val="3.0612244897959211E-2"/>
                  <c:y val="6.2499999999999587E-3"/>
                </c:manualLayout>
              </c:layout>
              <c:showVal val="1"/>
            </c:dLbl>
            <c:dLbl>
              <c:idx val="2"/>
              <c:layout>
                <c:manualLayout>
                  <c:x val="1.7492711370262391E-2"/>
                  <c:y val="-3.1250000000000058E-3"/>
                </c:manualLayout>
              </c:layout>
              <c:showVal val="1"/>
            </c:dLbl>
            <c:dLbl>
              <c:idx val="3"/>
              <c:layout>
                <c:manualLayout>
                  <c:x val="2.3323615160349854E-2"/>
                  <c:y val="3.1250000000000058E-3"/>
                </c:manualLayout>
              </c:layout>
              <c:showVal val="1"/>
            </c:dLbl>
            <c:dLbl>
              <c:idx val="4"/>
              <c:layout>
                <c:manualLayout>
                  <c:x val="2.1865889212828095E-2"/>
                  <c:y val="0"/>
                </c:manualLayout>
              </c:layout>
              <c:showVal val="1"/>
            </c:dLbl>
            <c:showVal val="1"/>
          </c:dLbls>
          <c:cat>
            <c:strRef>
              <c:f>Arkusz1!$A$2:$A$6</c:f>
              <c:strCache>
                <c:ptCount val="5"/>
                <c:pt idx="0">
                  <c:v>Stwierdzone wykroczenia</c:v>
                </c:pt>
                <c:pt idx="1">
                  <c:v>Mandaty karne</c:v>
                </c:pt>
                <c:pt idx="2">
                  <c:v>Wnioski do sądu</c:v>
                </c:pt>
                <c:pt idx="3">
                  <c:v>Pouczenia</c:v>
                </c:pt>
                <c:pt idx="4">
                  <c:v>Odstąpienia </c:v>
                </c:pt>
              </c:strCache>
            </c:strRef>
          </c:cat>
          <c:val>
            <c:numRef>
              <c:f>Arkusz1!$C$2:$C$6</c:f>
              <c:numCache>
                <c:formatCode>General</c:formatCode>
                <c:ptCount val="5"/>
                <c:pt idx="0">
                  <c:v>20108</c:v>
                </c:pt>
                <c:pt idx="1">
                  <c:v>12960</c:v>
                </c:pt>
                <c:pt idx="2">
                  <c:v>908</c:v>
                </c:pt>
                <c:pt idx="3">
                  <c:v>6117</c:v>
                </c:pt>
                <c:pt idx="4">
                  <c:v>1230</c:v>
                </c:pt>
              </c:numCache>
            </c:numRef>
          </c:val>
        </c:ser>
        <c:axId val="166032512"/>
        <c:axId val="166034048"/>
      </c:barChart>
      <c:catAx>
        <c:axId val="166032512"/>
        <c:scaling>
          <c:orientation val="minMax"/>
        </c:scaling>
        <c:axPos val="b"/>
        <c:tickLblPos val="nextTo"/>
        <c:crossAx val="166034048"/>
        <c:crosses val="autoZero"/>
        <c:auto val="1"/>
        <c:lblAlgn val="ctr"/>
        <c:lblOffset val="100"/>
      </c:catAx>
      <c:valAx>
        <c:axId val="166034048"/>
        <c:scaling>
          <c:orientation val="minMax"/>
        </c:scaling>
        <c:axPos val="l"/>
        <c:majorGridlines/>
        <c:numFmt formatCode="General" sourceLinked="1"/>
        <c:tickLblPos val="nextTo"/>
        <c:crossAx val="166032512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pl-PL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/>
      <c:barChart>
        <c:barDir val="col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-1.0204081632653099E-2"/>
                  <c:y val="-3.125E-2"/>
                </c:manualLayout>
              </c:layout>
              <c:showVal val="1"/>
            </c:dLbl>
            <c:dLbl>
              <c:idx val="1"/>
              <c:layout>
                <c:manualLayout>
                  <c:x val="-1.3119533527696792E-2"/>
                  <c:y val="1.2500000000000001E-2"/>
                </c:manualLayout>
              </c:layout>
              <c:showVal val="1"/>
            </c:dLbl>
            <c:dLbl>
              <c:idx val="2"/>
              <c:layout>
                <c:manualLayout>
                  <c:x val="-1.7492711370262391E-2"/>
                  <c:y val="-1.5625E-2"/>
                </c:manualLayout>
              </c:layout>
              <c:showVal val="1"/>
            </c:dLbl>
            <c:dLbl>
              <c:idx val="3"/>
              <c:layout>
                <c:manualLayout>
                  <c:x val="-1.8950437317784306E-2"/>
                  <c:y val="6.2500000000000125E-3"/>
                </c:manualLayout>
              </c:layout>
              <c:showVal val="1"/>
            </c:dLbl>
            <c:dLbl>
              <c:idx val="4"/>
              <c:layout>
                <c:manualLayout>
                  <c:x val="-2.0408163265306142E-2"/>
                  <c:y val="-9.3750000000000396E-3"/>
                </c:manualLayout>
              </c:layout>
              <c:showVal val="1"/>
            </c:dLbl>
            <c:showVal val="1"/>
          </c:dLbls>
          <c:cat>
            <c:strRef>
              <c:f>Arkusz1!$A$2:$A$6</c:f>
              <c:strCache>
                <c:ptCount val="5"/>
                <c:pt idx="0">
                  <c:v>Wpływ</c:v>
                </c:pt>
                <c:pt idx="1">
                  <c:v>Mandaty karne</c:v>
                </c:pt>
                <c:pt idx="2">
                  <c:v>Wnioski do sądu</c:v>
                </c:pt>
                <c:pt idx="3">
                  <c:v>Pouczenia</c:v>
                </c:pt>
                <c:pt idx="4">
                  <c:v>Odstąpienia 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1577</c:v>
                </c:pt>
                <c:pt idx="1">
                  <c:v>283</c:v>
                </c:pt>
                <c:pt idx="2">
                  <c:v>634</c:v>
                </c:pt>
                <c:pt idx="3">
                  <c:v>13</c:v>
                </c:pt>
                <c:pt idx="4">
                  <c:v>672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3.2069970845481049E-2"/>
                  <c:y val="-2.1875000000000054E-2"/>
                </c:manualLayout>
              </c:layout>
              <c:showVal val="1"/>
            </c:dLbl>
            <c:dLbl>
              <c:idx val="1"/>
              <c:layout>
                <c:manualLayout>
                  <c:x val="7.2886297376093343E-3"/>
                  <c:y val="2.8124999999999994E-2"/>
                </c:manualLayout>
              </c:layout>
              <c:showVal val="1"/>
            </c:dLbl>
            <c:dLbl>
              <c:idx val="2"/>
              <c:layout>
                <c:manualLayout>
                  <c:x val="2.3323615160349854E-2"/>
                  <c:y val="1.8749999999999999E-2"/>
                </c:manualLayout>
              </c:layout>
              <c:showVal val="1"/>
            </c:dLbl>
            <c:dLbl>
              <c:idx val="3"/>
              <c:layout>
                <c:manualLayout>
                  <c:x val="2.3323615160349854E-2"/>
                  <c:y val="3.1250000000000062E-3"/>
                </c:manualLayout>
              </c:layout>
              <c:showVal val="1"/>
            </c:dLbl>
            <c:dLbl>
              <c:idx val="4"/>
              <c:layout>
                <c:manualLayout>
                  <c:x val="2.1865889212828095E-2"/>
                  <c:y val="0"/>
                </c:manualLayout>
              </c:layout>
              <c:showVal val="1"/>
            </c:dLbl>
            <c:showVal val="1"/>
          </c:dLbls>
          <c:cat>
            <c:strRef>
              <c:f>Arkusz1!$A$2:$A$6</c:f>
              <c:strCache>
                <c:ptCount val="5"/>
                <c:pt idx="0">
                  <c:v>Wpływ</c:v>
                </c:pt>
                <c:pt idx="1">
                  <c:v>Mandaty karne</c:v>
                </c:pt>
                <c:pt idx="2">
                  <c:v>Wnioski do sądu</c:v>
                </c:pt>
                <c:pt idx="3">
                  <c:v>Pouczenia</c:v>
                </c:pt>
                <c:pt idx="4">
                  <c:v>Odstąpienia </c:v>
                </c:pt>
              </c:strCache>
            </c:strRef>
          </c:cat>
          <c:val>
            <c:numRef>
              <c:f>Arkusz1!$C$2:$C$6</c:f>
              <c:numCache>
                <c:formatCode>General</c:formatCode>
                <c:ptCount val="5"/>
                <c:pt idx="0">
                  <c:v>2024</c:v>
                </c:pt>
                <c:pt idx="1">
                  <c:v>336</c:v>
                </c:pt>
                <c:pt idx="2">
                  <c:v>833</c:v>
                </c:pt>
                <c:pt idx="3">
                  <c:v>18</c:v>
                </c:pt>
                <c:pt idx="4">
                  <c:v>765</c:v>
                </c:pt>
              </c:numCache>
            </c:numRef>
          </c:val>
        </c:ser>
        <c:axId val="166080896"/>
        <c:axId val="166082432"/>
      </c:barChart>
      <c:catAx>
        <c:axId val="166080896"/>
        <c:scaling>
          <c:orientation val="minMax"/>
        </c:scaling>
        <c:axPos val="b"/>
        <c:tickLblPos val="nextTo"/>
        <c:crossAx val="166082432"/>
        <c:crosses val="autoZero"/>
        <c:auto val="1"/>
        <c:lblAlgn val="ctr"/>
        <c:lblOffset val="100"/>
      </c:catAx>
      <c:valAx>
        <c:axId val="166082432"/>
        <c:scaling>
          <c:orientation val="minMax"/>
        </c:scaling>
        <c:axPos val="l"/>
        <c:majorGridlines/>
        <c:numFmt formatCode="General" sourceLinked="1"/>
        <c:tickLblPos val="nextTo"/>
        <c:crossAx val="166080896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pl-PL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/>
      <c:barChart>
        <c:barDir val="col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3"/>
              <c:layout>
                <c:manualLayout>
                  <c:x val="3.4465020785528449E-3"/>
                  <c:y val="1.8749999999999999E-2"/>
                </c:manualLayout>
              </c:layout>
              <c:showVal val="1"/>
            </c:dLbl>
            <c:showVal val="1"/>
          </c:dLbls>
          <c:cat>
            <c:strRef>
              <c:f>Arkusz1!$A$2:$A$5</c:f>
              <c:strCache>
                <c:ptCount val="4"/>
                <c:pt idx="0">
                  <c:v>Ogółem</c:v>
                </c:pt>
                <c:pt idx="1">
                  <c:v>Kryminalne</c:v>
                </c:pt>
                <c:pt idx="2">
                  <c:v>PG</c:v>
                </c:pt>
                <c:pt idx="3">
                  <c:v>Po 7 kategoriach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202</c:v>
                </c:pt>
                <c:pt idx="1">
                  <c:v>33</c:v>
                </c:pt>
                <c:pt idx="2">
                  <c:v>1</c:v>
                </c:pt>
                <c:pt idx="3">
                  <c:v>17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1"/>
              <c:layout>
                <c:manualLayout>
                  <c:x val="0"/>
                  <c:y val="-4.0624999999999988E-2"/>
                </c:manualLayout>
              </c:layout>
              <c:showVal val="1"/>
            </c:dLbl>
            <c:showVal val="1"/>
          </c:dLbls>
          <c:cat>
            <c:strRef>
              <c:f>Arkusz1!$A$2:$A$5</c:f>
              <c:strCache>
                <c:ptCount val="4"/>
                <c:pt idx="0">
                  <c:v>Ogółem</c:v>
                </c:pt>
                <c:pt idx="1">
                  <c:v>Kryminalne</c:v>
                </c:pt>
                <c:pt idx="2">
                  <c:v>PG</c:v>
                </c:pt>
                <c:pt idx="3">
                  <c:v>Po 7 kategoriach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238</c:v>
                </c:pt>
                <c:pt idx="1">
                  <c:v>69</c:v>
                </c:pt>
                <c:pt idx="2">
                  <c:v>1</c:v>
                </c:pt>
                <c:pt idx="3">
                  <c:v>12</c:v>
                </c:pt>
              </c:numCache>
            </c:numRef>
          </c:val>
        </c:ser>
        <c:axId val="166235520"/>
        <c:axId val="166261888"/>
      </c:barChart>
      <c:catAx>
        <c:axId val="166235520"/>
        <c:scaling>
          <c:orientation val="minMax"/>
        </c:scaling>
        <c:axPos val="b"/>
        <c:tickLblPos val="nextTo"/>
        <c:crossAx val="166261888"/>
        <c:crosses val="autoZero"/>
        <c:auto val="1"/>
        <c:lblAlgn val="ctr"/>
        <c:lblOffset val="100"/>
      </c:catAx>
      <c:valAx>
        <c:axId val="166261888"/>
        <c:scaling>
          <c:orientation val="minMax"/>
        </c:scaling>
        <c:axPos val="l"/>
        <c:majorGridlines/>
        <c:numFmt formatCode="General" sourceLinked="1"/>
        <c:tickLblPos val="nextTo"/>
        <c:crossAx val="166235520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pl-PL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/>
      <c:barChart>
        <c:barDir val="col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-5.6578200002227463E-3"/>
                  <c:y val="9.3750000000000326E-3"/>
                </c:manualLayout>
              </c:layout>
              <c:showVal val="1"/>
            </c:dLbl>
            <c:dLbl>
              <c:idx val="1"/>
              <c:layout>
                <c:manualLayout>
                  <c:x val="-1.4144271570014142E-2"/>
                  <c:y val="6.2500000000000116E-3"/>
                </c:manualLayout>
              </c:layout>
              <c:showVal val="1"/>
            </c:dLbl>
            <c:dLbl>
              <c:idx val="3"/>
              <c:layout>
                <c:manualLayout>
                  <c:x val="-9.9009900990099497E-3"/>
                  <c:y val="1.2500000000000001E-2"/>
                </c:manualLayout>
              </c:layout>
              <c:showVal val="1"/>
            </c:dLbl>
            <c:dLbl>
              <c:idx val="4"/>
              <c:layout>
                <c:manualLayout>
                  <c:x val="-8.4865629420085142E-3"/>
                  <c:y val="-6.2500000000000116E-3"/>
                </c:manualLayout>
              </c:layout>
              <c:showVal val="1"/>
            </c:dLbl>
            <c:dLbl>
              <c:idx val="5"/>
              <c:layout>
                <c:manualLayout>
                  <c:x val="-1.1315417256011321E-2"/>
                  <c:y val="3.1250000000000232E-3"/>
                </c:manualLayout>
              </c:layout>
              <c:showVal val="1"/>
            </c:dLbl>
            <c:showVal val="1"/>
          </c:dLbls>
          <c:cat>
            <c:strRef>
              <c:f>Arkusz1!$A$2:$A$7</c:f>
              <c:strCache>
                <c:ptCount val="6"/>
                <c:pt idx="0">
                  <c:v>Ogółem</c:v>
                </c:pt>
                <c:pt idx="1">
                  <c:v>Sprawcy przestępstw</c:v>
                </c:pt>
                <c:pt idx="2">
                  <c:v>Sprawcy wykroczeń</c:v>
                </c:pt>
                <c:pt idx="3">
                  <c:v>Na polecenie sądu lub prok.</c:v>
                </c:pt>
                <c:pt idx="4">
                  <c:v>W celu wytrzeźwienia</c:v>
                </c:pt>
                <c:pt idx="5">
                  <c:v>Doprowadzenia do MOZU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508</c:v>
                </c:pt>
                <c:pt idx="1">
                  <c:v>221</c:v>
                </c:pt>
                <c:pt idx="2">
                  <c:v>7</c:v>
                </c:pt>
                <c:pt idx="3">
                  <c:v>124</c:v>
                </c:pt>
                <c:pt idx="4">
                  <c:v>156</c:v>
                </c:pt>
                <c:pt idx="5">
                  <c:v>1082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1.2729844413012762E-2"/>
                  <c:y val="3.7500000000000006E-2"/>
                </c:manualLayout>
              </c:layout>
              <c:showVal val="1"/>
            </c:dLbl>
            <c:dLbl>
              <c:idx val="1"/>
              <c:layout>
                <c:manualLayout>
                  <c:x val="9.9009900990099497E-3"/>
                  <c:y val="-3.1250000000000058E-3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1.5625E-2"/>
                </c:manualLayout>
              </c:layout>
              <c:showVal val="1"/>
            </c:dLbl>
            <c:dLbl>
              <c:idx val="4"/>
              <c:layout>
                <c:manualLayout>
                  <c:x val="8.4865629420085142E-3"/>
                  <c:y val="-2.1875000000000068E-2"/>
                </c:manualLayout>
              </c:layout>
              <c:showVal val="1"/>
            </c:dLbl>
            <c:dLbl>
              <c:idx val="5"/>
              <c:layout>
                <c:manualLayout>
                  <c:x val="5.6577086280056579E-3"/>
                  <c:y val="2.1875000000000061E-2"/>
                </c:manualLayout>
              </c:layout>
              <c:showVal val="1"/>
            </c:dLbl>
            <c:showVal val="1"/>
          </c:dLbls>
          <c:cat>
            <c:strRef>
              <c:f>Arkusz1!$A$2:$A$7</c:f>
              <c:strCache>
                <c:ptCount val="6"/>
                <c:pt idx="0">
                  <c:v>Ogółem</c:v>
                </c:pt>
                <c:pt idx="1">
                  <c:v>Sprawcy przestępstw</c:v>
                </c:pt>
                <c:pt idx="2">
                  <c:v>Sprawcy wykroczeń</c:v>
                </c:pt>
                <c:pt idx="3">
                  <c:v>Na polecenie sądu lub prok.</c:v>
                </c:pt>
                <c:pt idx="4">
                  <c:v>W celu wytrzeźwienia</c:v>
                </c:pt>
                <c:pt idx="5">
                  <c:v>Doprowadzenia do MOZU</c:v>
                </c:pt>
              </c:strCache>
            </c:strRef>
          </c:cat>
          <c:val>
            <c:numRef>
              <c:f>Arkusz1!$C$2:$C$7</c:f>
              <c:numCache>
                <c:formatCode>General</c:formatCode>
                <c:ptCount val="6"/>
                <c:pt idx="0">
                  <c:v>539</c:v>
                </c:pt>
                <c:pt idx="1">
                  <c:v>226</c:v>
                </c:pt>
                <c:pt idx="2">
                  <c:v>0</c:v>
                </c:pt>
                <c:pt idx="3">
                  <c:v>90</c:v>
                </c:pt>
                <c:pt idx="4">
                  <c:v>223</c:v>
                </c:pt>
                <c:pt idx="5">
                  <c:v>724</c:v>
                </c:pt>
              </c:numCache>
            </c:numRef>
          </c:val>
        </c:ser>
        <c:axId val="166457344"/>
        <c:axId val="166458880"/>
      </c:barChart>
      <c:catAx>
        <c:axId val="16645734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>
                <a:solidFill>
                  <a:srgbClr val="000000"/>
                </a:solidFill>
              </a:defRPr>
            </a:pPr>
            <a:endParaRPr lang="pl-PL"/>
          </a:p>
        </c:txPr>
        <c:crossAx val="166458880"/>
        <c:crosses val="autoZero"/>
        <c:auto val="1"/>
        <c:lblAlgn val="ctr"/>
        <c:lblOffset val="100"/>
      </c:catAx>
      <c:valAx>
        <c:axId val="166458880"/>
        <c:scaling>
          <c:orientation val="minMax"/>
        </c:scaling>
        <c:axPos val="l"/>
        <c:majorGridlines/>
        <c:numFmt formatCode="General" sourceLinked="1"/>
        <c:tickLblPos val="nextTo"/>
        <c:crossAx val="166457344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pl-PL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/>
      <c:barChart>
        <c:barDir val="col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5.4382440980559384E-3"/>
                  <c:y val="1.6361159166927493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outEnd"/>
              <c:showVal val="1"/>
            </c:dLbl>
            <c:dLbl>
              <c:idx val="1"/>
              <c:layout>
                <c:manualLayout>
                  <c:x val="-1.8127004627366806E-3"/>
                  <c:y val="-5.9281623979264139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outEnd"/>
              <c:showVal val="1"/>
            </c:dLbl>
            <c:dLbl>
              <c:idx val="2"/>
              <c:layout>
                <c:manualLayout>
                  <c:x val="0"/>
                  <c:y val="-8.8897948103449885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outEnd"/>
              <c:showVal val="1"/>
            </c:dLbl>
            <c:dLbl>
              <c:idx val="3"/>
              <c:layout>
                <c:manualLayout>
                  <c:x val="-3.6283978322374584E-3"/>
                  <c:y val="-1.3993065969376683E-6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outEnd"/>
              <c:showVal val="1"/>
            </c:dLbl>
            <c:dLbl>
              <c:idx val="4"/>
              <c:layout>
                <c:manualLayout>
                  <c:x val="-7.2532279183271584E-3"/>
                  <c:y val="-2.9599998880554738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outEnd"/>
              <c:showVal val="1"/>
            </c:dLbl>
            <c:dLbl>
              <c:idx val="5"/>
              <c:layout>
                <c:manualLayout>
                  <c:x val="-1.2689474078540364E-2"/>
                  <c:y val="-2.9641978078462981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outEnd"/>
              <c:showVal val="1"/>
            </c:dLbl>
            <c:dLbl>
              <c:idx val="6"/>
              <c:layout>
                <c:manualLayout>
                  <c:x val="-3.443831188523281E-2"/>
                  <c:y val="8.270624962976679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outEnd"/>
              <c:showVal val="1"/>
            </c:dLbl>
            <c:dLbl>
              <c:idx val="7"/>
              <c:layout>
                <c:manualLayout>
                  <c:x val="-1.2690044917923998E-2"/>
                  <c:y val="2.3694925041477782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outEnd"/>
              <c:showVal val="1"/>
            </c:dLbl>
            <c:dLbl>
              <c:idx val="8"/>
              <c:layout>
                <c:manualLayout>
                  <c:x val="-1.8127004627366764E-3"/>
                  <c:y val="5.9218655182401983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outEnd"/>
              <c:showVal val="1"/>
            </c:dLbl>
            <c:showVal val="1"/>
          </c:dLbls>
          <c:cat>
            <c:strRef>
              <c:f>Arkusz1!$A$2:$A$10</c:f>
              <c:strCache>
                <c:ptCount val="9"/>
                <c:pt idx="0">
                  <c:v>Wypadki ogółem</c:v>
                </c:pt>
                <c:pt idx="1">
                  <c:v>Miasto</c:v>
                </c:pt>
                <c:pt idx="2">
                  <c:v>Powiat</c:v>
                </c:pt>
                <c:pt idx="3">
                  <c:v>Zabici ogółem</c:v>
                </c:pt>
                <c:pt idx="4">
                  <c:v>Miasto</c:v>
                </c:pt>
                <c:pt idx="5">
                  <c:v>Powiat</c:v>
                </c:pt>
                <c:pt idx="6">
                  <c:v>Ranni ogółem</c:v>
                </c:pt>
                <c:pt idx="7">
                  <c:v>Miasto</c:v>
                </c:pt>
                <c:pt idx="8">
                  <c:v>Powiat</c:v>
                </c:pt>
              </c:strCache>
            </c:strRef>
          </c:cat>
          <c:val>
            <c:numRef>
              <c:f>Arkusz1!$B$2:$B$10</c:f>
              <c:numCache>
                <c:formatCode>General</c:formatCode>
                <c:ptCount val="9"/>
                <c:pt idx="0">
                  <c:v>32</c:v>
                </c:pt>
                <c:pt idx="1">
                  <c:v>19</c:v>
                </c:pt>
                <c:pt idx="2">
                  <c:v>13</c:v>
                </c:pt>
                <c:pt idx="3">
                  <c:v>9</c:v>
                </c:pt>
                <c:pt idx="4">
                  <c:v>4</c:v>
                </c:pt>
                <c:pt idx="5">
                  <c:v>5</c:v>
                </c:pt>
                <c:pt idx="6">
                  <c:v>31</c:v>
                </c:pt>
                <c:pt idx="7">
                  <c:v>17</c:v>
                </c:pt>
                <c:pt idx="8">
                  <c:v>14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1.4505028738195223E-2"/>
                  <c:y val="5.922331953772509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outEnd"/>
              <c:showVal val="1"/>
            </c:dLbl>
            <c:dLbl>
              <c:idx val="1"/>
              <c:layout>
                <c:manualLayout>
                  <c:x val="9.0633596038374748E-3"/>
                  <c:y val="2.9606995413539515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outEnd"/>
              <c:showVal val="1"/>
            </c:dLbl>
            <c:dLbl>
              <c:idx val="2"/>
              <c:layout>
                <c:manualLayout>
                  <c:x val="9.0663565106015639E-3"/>
                  <c:y val="8.886529761618798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outEnd"/>
              <c:showVal val="1"/>
            </c:dLbl>
            <c:dLbl>
              <c:idx val="3"/>
              <c:layout>
                <c:manualLayout>
                  <c:x val="7.2503737214089778E-3"/>
                  <c:y val="1.777166021664065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outEnd"/>
              <c:showVal val="1"/>
            </c:dLbl>
            <c:dLbl>
              <c:idx val="5"/>
              <c:layout>
                <c:manualLayout>
                  <c:x val="0"/>
                  <c:y val="-1.7771193781108335E-2"/>
                </c:manualLayout>
              </c:layout>
              <c:showVal val="1"/>
            </c:dLbl>
            <c:dLbl>
              <c:idx val="6"/>
              <c:layout>
                <c:manualLayout>
                  <c:x val="2.1756401428525602E-2"/>
                  <c:y val="1.7773759176536053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outEnd"/>
              <c:showVal val="1"/>
            </c:dLbl>
            <c:dLbl>
              <c:idx val="7"/>
              <c:layout>
                <c:manualLayout>
                  <c:x val="1.0876630905957779E-2"/>
                  <c:y val="2.9617956648548757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outEnd"/>
              <c:showVal val="1"/>
            </c:dLbl>
            <c:dLbl>
              <c:idx val="8"/>
              <c:layout>
                <c:manualLayout>
                  <c:x val="1.0882339299794146E-2"/>
                  <c:y val="8.8911941169419247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outEnd"/>
              <c:showVal val="1"/>
            </c:dLbl>
            <c:showVal val="1"/>
          </c:dLbls>
          <c:cat>
            <c:strRef>
              <c:f>Arkusz1!$A$2:$A$10</c:f>
              <c:strCache>
                <c:ptCount val="9"/>
                <c:pt idx="0">
                  <c:v>Wypadki ogółem</c:v>
                </c:pt>
                <c:pt idx="1">
                  <c:v>Miasto</c:v>
                </c:pt>
                <c:pt idx="2">
                  <c:v>Powiat</c:v>
                </c:pt>
                <c:pt idx="3">
                  <c:v>Zabici ogółem</c:v>
                </c:pt>
                <c:pt idx="4">
                  <c:v>Miasto</c:v>
                </c:pt>
                <c:pt idx="5">
                  <c:v>Powiat</c:v>
                </c:pt>
                <c:pt idx="6">
                  <c:v>Ranni ogółem</c:v>
                </c:pt>
                <c:pt idx="7">
                  <c:v>Miasto</c:v>
                </c:pt>
                <c:pt idx="8">
                  <c:v>Powiat</c:v>
                </c:pt>
              </c:strCache>
            </c:strRef>
          </c:cat>
          <c:val>
            <c:numRef>
              <c:f>Arkusz1!$C$2:$C$10</c:f>
              <c:numCache>
                <c:formatCode>General</c:formatCode>
                <c:ptCount val="9"/>
                <c:pt idx="0">
                  <c:v>26</c:v>
                </c:pt>
                <c:pt idx="1">
                  <c:v>15</c:v>
                </c:pt>
                <c:pt idx="2">
                  <c:v>11</c:v>
                </c:pt>
                <c:pt idx="3">
                  <c:v>7</c:v>
                </c:pt>
                <c:pt idx="4">
                  <c:v>4</c:v>
                </c:pt>
                <c:pt idx="5">
                  <c:v>3</c:v>
                </c:pt>
                <c:pt idx="6">
                  <c:v>27</c:v>
                </c:pt>
                <c:pt idx="7">
                  <c:v>17</c:v>
                </c:pt>
                <c:pt idx="8">
                  <c:v>10</c:v>
                </c:pt>
              </c:numCache>
            </c:numRef>
          </c:val>
        </c:ser>
        <c:axId val="170615936"/>
        <c:axId val="170617472"/>
      </c:barChart>
      <c:catAx>
        <c:axId val="170615936"/>
        <c:scaling>
          <c:orientation val="minMax"/>
        </c:scaling>
        <c:axPos val="b"/>
        <c:numFmt formatCode="General" sourceLinked="1"/>
        <c:tickLblPos val="nextTo"/>
        <c:crossAx val="170617472"/>
        <c:crosses val="autoZero"/>
        <c:auto val="1"/>
        <c:lblAlgn val="ctr"/>
        <c:lblOffset val="100"/>
      </c:catAx>
      <c:valAx>
        <c:axId val="170617472"/>
        <c:scaling>
          <c:orientation val="minMax"/>
        </c:scaling>
        <c:axPos val="l"/>
        <c:majorGridlines/>
        <c:numFmt formatCode="General" sourceLinked="1"/>
        <c:tickLblPos val="nextTo"/>
        <c:crossAx val="170615936"/>
        <c:crosses val="autoZero"/>
        <c:crossBetween val="between"/>
      </c:valAx>
      <c:spPr>
        <a:noFill/>
        <a:ln w="25400">
          <a:noFill/>
        </a:ln>
      </c:spPr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pl-PL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/>
      <c:barChart>
        <c:barDir val="col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-2.0834973753280851E-3"/>
                  <c:y val="0.15312500000000001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outEnd"/>
              <c:showVal val="1"/>
            </c:dLbl>
            <c:showVal val="1"/>
          </c:dLbls>
          <c:cat>
            <c:strRef>
              <c:f>Arkusz1!$A$2</c:f>
              <c:strCache>
                <c:ptCount val="1"/>
                <c:pt idx="0">
                  <c:v>Ogółem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25070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-2.0833333333333398E-3"/>
                  <c:y val="0.15937499999999999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outEnd"/>
              <c:showVal val="1"/>
            </c:dLbl>
            <c:showVal val="1"/>
          </c:dLbls>
          <c:cat>
            <c:strRef>
              <c:f>Arkusz1!$A$2</c:f>
              <c:strCache>
                <c:ptCount val="1"/>
                <c:pt idx="0">
                  <c:v>Ogółem</c:v>
                </c:pt>
              </c:strCache>
            </c:strRef>
          </c:cat>
          <c:val>
            <c:numRef>
              <c:f>Arkusz1!$C$2</c:f>
              <c:numCache>
                <c:formatCode>General</c:formatCode>
                <c:ptCount val="1"/>
                <c:pt idx="0">
                  <c:v>21411</c:v>
                </c:pt>
              </c:numCache>
            </c:numRef>
          </c:val>
        </c:ser>
        <c:axId val="170302464"/>
        <c:axId val="170361984"/>
      </c:barChart>
      <c:catAx>
        <c:axId val="1703024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pl-PL"/>
          </a:p>
        </c:txPr>
        <c:crossAx val="170361984"/>
        <c:crosses val="autoZero"/>
        <c:auto val="1"/>
        <c:lblAlgn val="ctr"/>
        <c:lblOffset val="100"/>
      </c:catAx>
      <c:valAx>
        <c:axId val="170361984"/>
        <c:scaling>
          <c:orientation val="minMax"/>
          <c:min val="0"/>
        </c:scaling>
        <c:axPos val="l"/>
        <c:majorGridlines/>
        <c:numFmt formatCode="General" sourceLinked="1"/>
        <c:tickLblPos val="nextTo"/>
        <c:crossAx val="170302464"/>
        <c:crosses val="autoZero"/>
        <c:crossBetween val="between"/>
      </c:valAx>
      <c:spPr>
        <a:noFill/>
        <a:ln w="25410">
          <a:noFill/>
        </a:ln>
      </c:spPr>
    </c:plotArea>
    <c:legend>
      <c:legendPos val="r"/>
    </c:legend>
    <c:plotVisOnly val="1"/>
    <c:dispBlanksAs val="gap"/>
  </c:chart>
  <c:txPr>
    <a:bodyPr/>
    <a:lstStyle/>
    <a:p>
      <a:pPr>
        <a:defRPr sz="1803"/>
      </a:pPr>
      <a:endParaRPr lang="pl-PL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l-PL" noProof="0" smtClean="0"/>
              <a:t>Kliknij, aby edytować styl wzorca tytułu</a:t>
            </a:r>
          </a:p>
        </p:txBody>
      </p:sp>
      <p:sp>
        <p:nvSpPr>
          <p:cNvPr id="74755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pl-PL" noProof="0" smtClean="0"/>
              <a:t>Kliknij, aby edytować styl wzorca podtytułu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F350F-43F3-4379-B40A-0AB9DAE4761F}" type="datetimeFigureOut">
              <a:rPr lang="pl-PL"/>
              <a:pPr>
                <a:defRPr/>
              </a:pPr>
              <a:t>26.01.2021</a:t>
            </a:fld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9E9C4-F40C-420D-A7B7-D6C9B1EB6A3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671423582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A1EEE-69B1-42E5-9F75-556F48BAB460}" type="datetimeFigureOut">
              <a:rPr lang="pl-PL"/>
              <a:pPr>
                <a:defRPr/>
              </a:pPr>
              <a:t>26.01.2021</a:t>
            </a:fld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13175-2030-42F0-90AE-54C29F3CF18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902514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35727-B2F1-4B89-90BE-1D5A19FF6DFC}" type="datetimeFigureOut">
              <a:rPr lang="pl-PL"/>
              <a:pPr>
                <a:defRPr/>
              </a:pPr>
              <a:t>26.01.2021</a:t>
            </a:fld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EE107-C53D-4296-A18A-A1A16128D86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988192597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2AD51-3ECA-4490-BFB1-1AE94681A620}" type="datetimeFigureOut">
              <a:rPr lang="pl-PL"/>
              <a:pPr>
                <a:defRPr/>
              </a:pPr>
              <a:t>26.01.2021</a:t>
            </a:fld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D2C69-6483-4DD4-87AF-943D416F341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493767146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12B26-CFD3-4864-BD8D-1E6104A305A7}" type="datetimeFigureOut">
              <a:rPr lang="pl-PL"/>
              <a:pPr>
                <a:defRPr/>
              </a:pPr>
              <a:t>26.01.2021</a:t>
            </a:fld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99925-03EE-47C9-9492-B0BB5B01D7F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795555532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76DC3-F586-4F6B-B923-D2D948DEF35C}" type="datetimeFigureOut">
              <a:rPr lang="pl-PL"/>
              <a:pPr>
                <a:defRPr/>
              </a:pPr>
              <a:t>26.01.2021</a:t>
            </a:fld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3B256-AC2D-4912-B6F8-116CDD32287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53544530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94334-6A56-4C2D-97DA-26209CB9E470}" type="datetimeFigureOut">
              <a:rPr lang="pl-PL"/>
              <a:pPr>
                <a:defRPr/>
              </a:pPr>
              <a:t>26.01.2021</a:t>
            </a:fld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14C2C-2952-47DE-A807-E4EA2704644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63813326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850B7-1109-4588-A104-1007D59552E9}" type="datetimeFigureOut">
              <a:rPr lang="pl-PL"/>
              <a:pPr>
                <a:defRPr/>
              </a:pPr>
              <a:t>26.01.2021</a:t>
            </a:fld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C8F26-4B3A-4065-B297-9E500AFB1FB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55293398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D1196-03C9-4F36-AE76-85421C091A8A}" type="datetimeFigureOut">
              <a:rPr lang="pl-PL"/>
              <a:pPr>
                <a:defRPr/>
              </a:pPr>
              <a:t>26.01.2021</a:t>
            </a:fld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05963-6CE4-471A-927A-4DCA2146B14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132307644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B9A05-433E-4B1D-B4DE-13790D79841D}" type="datetimeFigureOut">
              <a:rPr lang="pl-PL"/>
              <a:pPr>
                <a:defRPr/>
              </a:pPr>
              <a:t>26.01.2021</a:t>
            </a:fld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CE063-3F0B-4CEB-8EA8-77E0850CF68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65556507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D4DAB-2B3F-4D39-A8F9-9D8B522C7918}" type="datetimeFigureOut">
              <a:rPr lang="pl-PL"/>
              <a:pPr>
                <a:defRPr/>
              </a:pPr>
              <a:t>26.01.2021</a:t>
            </a:fld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CA15B-46D3-4D14-A038-68C8DDA0FEF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290924578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6AA87-963D-4173-8AD8-EE9C75EFF96C}" type="datetimeFigureOut">
              <a:rPr lang="pl-PL"/>
              <a:pPr>
                <a:defRPr/>
              </a:pPr>
              <a:t>26.01.2021</a:t>
            </a:fld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4F2BB-CBA7-4930-A4DD-64D5C31CFB6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720593839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73731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49DFE23F-1420-41A7-92A9-B9A4ECD55CAF}" type="datetimeFigureOut">
              <a:rPr lang="pl-PL"/>
              <a:pPr>
                <a:defRPr/>
              </a:pPr>
              <a:t>26.01.2021</a:t>
            </a:fld>
            <a:endParaRPr lang="pl-PL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B2BC7A08-8CBC-4D12-A7BB-2F49BE45A01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chart" Target="../charts/chart5.xml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chart" Target="../charts/chart6.xml"/><Relationship Id="rId4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chart" Target="../charts/chart7.xml"/><Relationship Id="rId4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3.jpe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1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1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oleObject" Target="../embeddings/oleObject18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0.jpeg"/><Relationship Id="rId5" Type="http://schemas.openxmlformats.org/officeDocument/2006/relationships/oleObject" Target="../embeddings/oleObject19.bin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chart" Target="../charts/chart8.xml"/><Relationship Id="rId4" Type="http://schemas.openxmlformats.org/officeDocument/2006/relationships/oleObject" Target="../embeddings/oleObject20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chart" Target="../charts/chart9.xml"/><Relationship Id="rId4" Type="http://schemas.openxmlformats.org/officeDocument/2006/relationships/oleObject" Target="../embeddings/oleObject2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chart" Target="../charts/chart10.xml"/><Relationship Id="rId4" Type="http://schemas.openxmlformats.org/officeDocument/2006/relationships/oleObject" Target="../embeddings/oleObject2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chart" Target="../charts/chart11.xml"/><Relationship Id="rId4" Type="http://schemas.openxmlformats.org/officeDocument/2006/relationships/oleObject" Target="../embeddings/oleObject23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chart" Target="../charts/chart12.xml"/><Relationship Id="rId4" Type="http://schemas.openxmlformats.org/officeDocument/2006/relationships/oleObject" Target="../embeddings/oleObject2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5" Type="http://schemas.openxmlformats.org/officeDocument/2006/relationships/chart" Target="../charts/chart13.xml"/><Relationship Id="rId4" Type="http://schemas.openxmlformats.org/officeDocument/2006/relationships/oleObject" Target="../embeddings/oleObject25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5" Type="http://schemas.openxmlformats.org/officeDocument/2006/relationships/chart" Target="../charts/chart14.xml"/><Relationship Id="rId4" Type="http://schemas.openxmlformats.org/officeDocument/2006/relationships/oleObject" Target="../embeddings/oleObject26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23.jpeg"/><Relationship Id="rId5" Type="http://schemas.openxmlformats.org/officeDocument/2006/relationships/oleObject" Target="../embeddings/oleObject27.bin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5" Type="http://schemas.openxmlformats.org/officeDocument/2006/relationships/chart" Target="../charts/chart15.xml"/><Relationship Id="rId4" Type="http://schemas.openxmlformats.org/officeDocument/2006/relationships/oleObject" Target="../embeddings/oleObject28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5" Type="http://schemas.openxmlformats.org/officeDocument/2006/relationships/oleObject" Target="../embeddings/oleObject29.bin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5" Type="http://schemas.openxmlformats.org/officeDocument/2006/relationships/oleObject" Target="../embeddings/oleObject30.bin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5" Type="http://schemas.openxmlformats.org/officeDocument/2006/relationships/oleObject" Target="../embeddings/oleObject31.bin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5" Type="http://schemas.openxmlformats.org/officeDocument/2006/relationships/chart" Target="../charts/chart19.xml"/><Relationship Id="rId4" Type="http://schemas.openxmlformats.org/officeDocument/2006/relationships/oleObject" Target="../embeddings/oleObject32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5" Type="http://schemas.openxmlformats.org/officeDocument/2006/relationships/chart" Target="../charts/chart20.xml"/><Relationship Id="rId4" Type="http://schemas.openxmlformats.org/officeDocument/2006/relationships/oleObject" Target="../embeddings/oleObject33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5" Type="http://schemas.openxmlformats.org/officeDocument/2006/relationships/chart" Target="../charts/chart21.xml"/><Relationship Id="rId4" Type="http://schemas.openxmlformats.org/officeDocument/2006/relationships/oleObject" Target="../embeddings/oleObject34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5" Type="http://schemas.openxmlformats.org/officeDocument/2006/relationships/chart" Target="../charts/chart22.xml"/><Relationship Id="rId4" Type="http://schemas.openxmlformats.org/officeDocument/2006/relationships/oleObject" Target="../embeddings/oleObject35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5" Type="http://schemas.openxmlformats.org/officeDocument/2006/relationships/chart" Target="../charts/chart23.xml"/><Relationship Id="rId4" Type="http://schemas.openxmlformats.org/officeDocument/2006/relationships/oleObject" Target="../embeddings/oleObject36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25.jpeg"/><Relationship Id="rId4" Type="http://schemas.openxmlformats.org/officeDocument/2006/relationships/oleObject" Target="../embeddings/oleObject37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oleObject" Target="../embeddings/oleObject38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oleObject" Target="../embeddings/oleObject4.bin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chart" Target="../charts/chart1.xml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chart" Target="../charts/chart2.xml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chart" Target="../charts/chart3.xml"/><Relationship Id="rId5" Type="http://schemas.openxmlformats.org/officeDocument/2006/relationships/oleObject" Target="../embeddings/Arkusz_programu_Microsoft_Office_Excel_97_20031.xls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chart" Target="../charts/chart4.xml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95300" y="2743200"/>
            <a:ext cx="7899400" cy="2451100"/>
          </a:xfrm>
        </p:spPr>
        <p:txBody>
          <a:bodyPr/>
          <a:lstStyle/>
          <a:p>
            <a:pPr eaLnBrk="1" hangingPunct="1">
              <a:defRPr/>
            </a:pPr>
            <a:r>
              <a:rPr lang="pl-PL" sz="5400" dirty="0" smtClean="0">
                <a:solidFill>
                  <a:srgbClr val="FFFFFF"/>
                </a:solidFill>
              </a:rPr>
              <a:t>Komenda </a:t>
            </a:r>
            <a:r>
              <a:rPr lang="pl-PL" sz="5400" dirty="0">
                <a:solidFill>
                  <a:srgbClr val="FFFFFF"/>
                </a:solidFill>
              </a:rPr>
              <a:t>Miejska Policji </a:t>
            </a:r>
            <a:br>
              <a:rPr lang="pl-PL" sz="5400" dirty="0">
                <a:solidFill>
                  <a:srgbClr val="FFFFFF"/>
                </a:solidFill>
              </a:rPr>
            </a:br>
            <a:r>
              <a:rPr lang="pl-PL" sz="5400" dirty="0">
                <a:solidFill>
                  <a:srgbClr val="FFFFFF"/>
                </a:solidFill>
              </a:rPr>
              <a:t>w Przemyślu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22288" y="6257925"/>
            <a:ext cx="8418512" cy="396875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l-PL" sz="1800" b="1" dirty="0" smtClean="0"/>
              <a:t>Styczeń 2021</a:t>
            </a:r>
          </a:p>
        </p:txBody>
      </p:sp>
      <p:sp>
        <p:nvSpPr>
          <p:cNvPr id="205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graphicFrame>
        <p:nvGraphicFramePr>
          <p:cNvPr id="2053" name="Object 50"/>
          <p:cNvGraphicFramePr>
            <a:graphicFrameLocks noChangeAspect="1"/>
          </p:cNvGraphicFramePr>
          <p:nvPr/>
        </p:nvGraphicFramePr>
        <p:xfrm>
          <a:off x="2286000" y="1536700"/>
          <a:ext cx="4248150" cy="1390650"/>
        </p:xfrm>
        <a:graphic>
          <a:graphicData uri="http://schemas.openxmlformats.org/presentationml/2006/ole">
            <p:oleObj spid="_x0000_s2088" name="CorelDRAW" r:id="rId3" imgW="5659200" imgH="1865160" progId="">
              <p:embed/>
            </p:oleObj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360px-POL_policja_korpus_prewencja_AR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925" y="5646738"/>
            <a:ext cx="1512888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43" name="Object 43"/>
          <p:cNvGraphicFramePr>
            <a:graphicFrameLocks noChangeAspect="1"/>
          </p:cNvGraphicFramePr>
          <p:nvPr/>
        </p:nvGraphicFramePr>
        <p:xfrm>
          <a:off x="1409700" y="5861050"/>
          <a:ext cx="1831975" cy="587375"/>
        </p:xfrm>
        <a:graphic>
          <a:graphicData uri="http://schemas.openxmlformats.org/presentationml/2006/ole">
            <p:oleObj spid="_x0000_s54274" name="CorelDRAW" r:id="rId4" imgW="5659200" imgH="1865160" progId="">
              <p:embed/>
            </p:oleObj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165100" y="530225"/>
            <a:ext cx="8712200" cy="861774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pl-PL" sz="25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DZIAŁANIA WOBEC SPRAWCÓW WYKROCZEŃ </a:t>
            </a:r>
          </a:p>
          <a:p>
            <a:pPr algn="ctr">
              <a:defRPr/>
            </a:pPr>
            <a:r>
              <a:rPr lang="pl-PL" sz="25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WYDZIAŁ PREWENCJI</a:t>
            </a:r>
          </a:p>
        </p:txBody>
      </p:sp>
      <p:graphicFrame>
        <p:nvGraphicFramePr>
          <p:cNvPr id="2" name="Wykres 1"/>
          <p:cNvGraphicFramePr/>
          <p:nvPr>
            <p:extLst>
              <p:ext uri="{D42A27DB-BD31-4B8C-83A1-F6EECF244321}">
                <p14:modId xmlns="" xmlns:p14="http://schemas.microsoft.com/office/powerpoint/2010/main" val="2190935466"/>
              </p:ext>
            </p:extLst>
          </p:nvPr>
        </p:nvGraphicFramePr>
        <p:xfrm>
          <a:off x="165100" y="1397000"/>
          <a:ext cx="87122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360px-POL_policja_korpus_prewencja_AR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725" y="5481638"/>
            <a:ext cx="1512888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267" name="Object 32"/>
          <p:cNvGraphicFramePr>
            <a:graphicFrameLocks noChangeAspect="1"/>
          </p:cNvGraphicFramePr>
          <p:nvPr/>
        </p:nvGraphicFramePr>
        <p:xfrm>
          <a:off x="1765300" y="5589588"/>
          <a:ext cx="1831975" cy="587375"/>
        </p:xfrm>
        <a:graphic>
          <a:graphicData uri="http://schemas.openxmlformats.org/presentationml/2006/ole">
            <p:oleObj spid="_x0000_s11308" name="CorelDRAW" r:id="rId4" imgW="5659200" imgH="1865160" progId="">
              <p:embed/>
            </p:oleObj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165100" y="530225"/>
            <a:ext cx="8712200" cy="473075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pl-PL" sz="25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ZATRZYMANIA  NA  „GORĄCYM  UCZYNKU”</a:t>
            </a:r>
          </a:p>
        </p:txBody>
      </p:sp>
      <p:graphicFrame>
        <p:nvGraphicFramePr>
          <p:cNvPr id="2" name="Wykres 1"/>
          <p:cNvGraphicFramePr/>
          <p:nvPr>
            <p:extLst>
              <p:ext uri="{D42A27DB-BD31-4B8C-83A1-F6EECF244321}">
                <p14:modId xmlns="" xmlns:p14="http://schemas.microsoft.com/office/powerpoint/2010/main" val="3437061925"/>
              </p:ext>
            </p:extLst>
          </p:nvPr>
        </p:nvGraphicFramePr>
        <p:xfrm>
          <a:off x="1091821" y="1397000"/>
          <a:ext cx="7369791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996950" y="5011738"/>
            <a:ext cx="7054850" cy="45085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12291" name="Picture 2" descr="360px-POL_policja_korpus_prewencja_AR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138" y="5718175"/>
            <a:ext cx="1512887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292" name="Object 27"/>
          <p:cNvGraphicFramePr>
            <a:graphicFrameLocks noChangeAspect="1"/>
          </p:cNvGraphicFramePr>
          <p:nvPr/>
        </p:nvGraphicFramePr>
        <p:xfrm>
          <a:off x="1052513" y="5907088"/>
          <a:ext cx="1831975" cy="587375"/>
        </p:xfrm>
        <a:graphic>
          <a:graphicData uri="http://schemas.openxmlformats.org/presentationml/2006/ole">
            <p:oleObj spid="_x0000_s12360" name="CorelDRAW" r:id="rId4" imgW="5659200" imgH="1865160" progId="">
              <p:embed/>
            </p:oleObj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165100" y="530225"/>
            <a:ext cx="8712200" cy="854075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pl-PL" sz="25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ZESTAWIENIE LICZBOWE OSÓB UMIESZCZONYCH</a:t>
            </a:r>
          </a:p>
          <a:p>
            <a:pPr algn="ctr">
              <a:defRPr/>
            </a:pPr>
            <a:r>
              <a:rPr lang="pl-PL" sz="25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 PDOZ ( w kwietniu MOZU było zamknięte)</a:t>
            </a:r>
            <a:endParaRPr lang="pl-PL" sz="14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2" name="Wykres 1"/>
          <p:cNvGraphicFramePr/>
          <p:nvPr>
            <p:extLst>
              <p:ext uri="{D42A27DB-BD31-4B8C-83A1-F6EECF244321}">
                <p14:modId xmlns="" xmlns:p14="http://schemas.microsoft.com/office/powerpoint/2010/main" val="1711917040"/>
              </p:ext>
            </p:extLst>
          </p:nvPr>
        </p:nvGraphicFramePr>
        <p:xfrm>
          <a:off x="165100" y="1397000"/>
          <a:ext cx="89789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802" name="Group 106"/>
          <p:cNvGraphicFramePr>
            <a:graphicFrameLocks noGrp="1"/>
          </p:cNvGraphicFramePr>
          <p:nvPr>
            <p:ph/>
            <p:extLst>
              <p:ext uri="{D42A27DB-BD31-4B8C-83A1-F6EECF244321}">
                <p14:modId xmlns="" xmlns:p14="http://schemas.microsoft.com/office/powerpoint/2010/main" val="1980301540"/>
              </p:ext>
            </p:extLst>
          </p:nvPr>
        </p:nvGraphicFramePr>
        <p:xfrm>
          <a:off x="1614488" y="782638"/>
          <a:ext cx="6248400" cy="6035678"/>
        </p:xfrm>
        <a:graphic>
          <a:graphicData uri="http://schemas.openxmlformats.org/drawingml/2006/table">
            <a:tbl>
              <a:tblPr/>
              <a:tblGrid>
                <a:gridCol w="4519612"/>
                <a:gridCol w="865188"/>
                <a:gridCol w="863600"/>
              </a:tblGrid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Liczba sporządzonych formularzy Niebieska Karta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205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</a:rPr>
                        <a:t>174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- miasto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95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</a:rPr>
                        <a:t>68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- powiat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110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</a:rPr>
                        <a:t>106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Liczba osób dotkniętych przemocą w rodzinie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249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</a:rPr>
                        <a:t>201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- kobiety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182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</a:rPr>
                        <a:t>147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- mężczyźni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28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</a:rPr>
                        <a:t>21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- osoby małoletnie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39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</a:rPr>
                        <a:t>33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Liczba sprawców przemocy w rodzinie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209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</a:rPr>
                        <a:t>174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- kobiety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21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</a:rPr>
                        <a:t>16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- mężczyźni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187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</a:rPr>
                        <a:t>158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Liczba zatrzymanych sprawców przemocy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11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</a:rPr>
                        <a:t>8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- kobiety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0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- mężczyźni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11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</a:rPr>
                        <a:t>7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Sprawcy przemocy pod wpływem alkoholu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123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</a:rPr>
                        <a:t>96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- kobiety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7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</a:rPr>
                        <a:t>6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- mężczyźni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116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</a:rPr>
                        <a:t>90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Liczba sprawców w MOZU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55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</a:rPr>
                        <a:t>44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- kobiety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- mężczyźni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50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</a:rPr>
                        <a:t>41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Liczba sprawców w PDOZ (do wytrzeźwienia)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25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</a:rPr>
                        <a:t>24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- kobiety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- mężczyźni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25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</a:rPr>
                        <a:t>24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3408" name="Grupa 8"/>
          <p:cNvGrpSpPr>
            <a:grpSpLocks/>
          </p:cNvGrpSpPr>
          <p:nvPr/>
        </p:nvGrpSpPr>
        <p:grpSpPr bwMode="auto">
          <a:xfrm>
            <a:off x="6129338" y="420688"/>
            <a:ext cx="1733550" cy="382587"/>
            <a:chOff x="5967413" y="395288"/>
            <a:chExt cx="1733550" cy="382587"/>
          </a:xfrm>
        </p:grpSpPr>
        <p:sp>
          <p:nvSpPr>
            <p:cNvPr id="13412" name="Text Box 283"/>
            <p:cNvSpPr txBox="1">
              <a:spLocks noChangeArrowheads="1"/>
            </p:cNvSpPr>
            <p:nvPr/>
          </p:nvSpPr>
          <p:spPr bwMode="auto">
            <a:xfrm>
              <a:off x="5967413" y="398463"/>
              <a:ext cx="1733550" cy="379412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pl-PL" altLang="pl-PL"/>
            </a:p>
          </p:txBody>
        </p:sp>
        <p:sp>
          <p:nvSpPr>
            <p:cNvPr id="13413" name="Line 284"/>
            <p:cNvSpPr>
              <a:spLocks noChangeShapeType="1"/>
            </p:cNvSpPr>
            <p:nvPr/>
          </p:nvSpPr>
          <p:spPr bwMode="auto">
            <a:xfrm>
              <a:off x="6816725" y="395288"/>
              <a:ext cx="0" cy="3619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03709" name="Text Box 285"/>
            <p:cNvSpPr txBox="1">
              <a:spLocks noChangeArrowheads="1"/>
            </p:cNvSpPr>
            <p:nvPr/>
          </p:nvSpPr>
          <p:spPr bwMode="auto">
            <a:xfrm>
              <a:off x="6057900" y="450850"/>
              <a:ext cx="65722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pl-PL" sz="1200" b="1" dirty="0" smtClean="0">
                  <a:solidFill>
                    <a:schemeClr val="bg2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+mn-cs"/>
                </a:rPr>
                <a:t>2019</a:t>
              </a:r>
              <a:endParaRPr lang="pl-PL" sz="12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endParaRPr>
            </a:p>
          </p:txBody>
        </p:sp>
        <p:sp>
          <p:nvSpPr>
            <p:cNvPr id="103710" name="Text Box 286"/>
            <p:cNvSpPr txBox="1">
              <a:spLocks noChangeArrowheads="1"/>
            </p:cNvSpPr>
            <p:nvPr/>
          </p:nvSpPr>
          <p:spPr bwMode="auto">
            <a:xfrm>
              <a:off x="6931025" y="457200"/>
              <a:ext cx="65722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pl-PL" sz="1200" b="1" dirty="0" smtClean="0">
                  <a:solidFill>
                    <a:schemeClr val="bg2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+mn-cs"/>
                </a:rPr>
                <a:t>2020</a:t>
              </a:r>
              <a:endParaRPr lang="pl-PL" sz="12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endParaRPr>
            </a:p>
          </p:txBody>
        </p:sp>
      </p:grpSp>
      <p:sp>
        <p:nvSpPr>
          <p:cNvPr id="103711" name="Rectangle 287"/>
          <p:cNvSpPr>
            <a:spLocks noChangeArrowheads="1"/>
          </p:cNvSpPr>
          <p:nvPr/>
        </p:nvSpPr>
        <p:spPr bwMode="auto">
          <a:xfrm>
            <a:off x="1147763" y="131763"/>
            <a:ext cx="45799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l-PL" sz="28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PRZEMOC W RODZINIE</a:t>
            </a:r>
          </a:p>
        </p:txBody>
      </p:sp>
      <p:pic>
        <p:nvPicPr>
          <p:cNvPr id="13410" name="Picture 288" descr="360px-POL_policja_korpus_prewencja_AR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175" y="6129338"/>
            <a:ext cx="1139825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411" name="Object 16"/>
          <p:cNvGraphicFramePr>
            <a:graphicFrameLocks noChangeAspect="1"/>
          </p:cNvGraphicFramePr>
          <p:nvPr/>
        </p:nvGraphicFramePr>
        <p:xfrm>
          <a:off x="231775" y="6303963"/>
          <a:ext cx="1289050" cy="412750"/>
        </p:xfrm>
        <a:graphic>
          <a:graphicData uri="http://schemas.openxmlformats.org/presentationml/2006/ole">
            <p:oleObj spid="_x0000_s13450" name="CorelDRAW" r:id="rId4" imgW="5659200" imgH="1865160" progId="">
              <p:embed/>
            </p:oleObj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474663" y="4216400"/>
            <a:ext cx="7851775" cy="1423988"/>
          </a:xfrm>
          <a:prstGeom prst="round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6" name="Prostokąt zaokrąglony 5"/>
          <p:cNvSpPr/>
          <p:nvPr/>
        </p:nvSpPr>
        <p:spPr>
          <a:xfrm>
            <a:off x="2517775" y="1306513"/>
            <a:ext cx="5129213" cy="2647950"/>
          </a:xfrm>
          <a:prstGeom prst="round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157163" y="361950"/>
            <a:ext cx="8712200" cy="473075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pl-PL" sz="25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PROFILAKTYKA</a:t>
            </a:r>
          </a:p>
        </p:txBody>
      </p:sp>
      <p:graphicFrame>
        <p:nvGraphicFramePr>
          <p:cNvPr id="14341" name="Object 16"/>
          <p:cNvGraphicFramePr>
            <a:graphicFrameLocks noChangeAspect="1"/>
          </p:cNvGraphicFramePr>
          <p:nvPr/>
        </p:nvGraphicFramePr>
        <p:xfrm>
          <a:off x="708025" y="6099175"/>
          <a:ext cx="1831975" cy="587375"/>
        </p:xfrm>
        <a:graphic>
          <a:graphicData uri="http://schemas.openxmlformats.org/presentationml/2006/ole">
            <p:oleObj spid="_x0000_s14379" name="CorelDRAW" r:id="rId3" imgW="5659200" imgH="1865160" progId="">
              <p:embed/>
            </p:oleObj>
          </a:graphicData>
        </a:graphic>
      </p:graphicFrame>
      <p:pic>
        <p:nvPicPr>
          <p:cNvPr id="14342" name="Picture 5" descr="360px-POL_policja_korpus_prewencja_AR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050" y="5741988"/>
            <a:ext cx="1512888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750888" y="1317625"/>
            <a:ext cx="7766050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dirty="0">
                <a:cs typeface="+mn-cs"/>
              </a:rPr>
              <a:t>	</a:t>
            </a:r>
            <a:r>
              <a:rPr lang="pl-PL" dirty="0">
                <a:solidFill>
                  <a:schemeClr val="bg1">
                    <a:lumMod val="60000"/>
                    <a:lumOff val="40000"/>
                  </a:schemeClr>
                </a:solidFill>
                <a:cs typeface="+mn-cs"/>
              </a:rPr>
              <a:t>Spotkań w szkołach ogólnie- </a:t>
            </a:r>
            <a:r>
              <a:rPr lang="pl-PL" dirty="0" smtClean="0">
                <a:solidFill>
                  <a:schemeClr val="bg1">
                    <a:lumMod val="60000"/>
                    <a:lumOff val="40000"/>
                  </a:schemeClr>
                </a:solidFill>
                <a:cs typeface="+mn-cs"/>
              </a:rPr>
              <a:t>85 </a:t>
            </a:r>
            <a:r>
              <a:rPr lang="pl-PL" dirty="0">
                <a:solidFill>
                  <a:schemeClr val="bg1">
                    <a:lumMod val="60000"/>
                    <a:lumOff val="40000"/>
                  </a:schemeClr>
                </a:solidFill>
                <a:cs typeface="+mn-cs"/>
              </a:rPr>
              <a:t>sp.</a:t>
            </a:r>
          </a:p>
          <a:p>
            <a:pPr algn="ctr">
              <a:defRPr/>
            </a:pPr>
            <a:r>
              <a:rPr lang="pl-PL" dirty="0">
                <a:solidFill>
                  <a:schemeClr val="bg1">
                    <a:lumMod val="60000"/>
                    <a:lumOff val="40000"/>
                  </a:schemeClr>
                </a:solidFill>
                <a:cs typeface="+mn-cs"/>
              </a:rPr>
              <a:t>	Półkolonie i zimowiska – </a:t>
            </a:r>
            <a:r>
              <a:rPr lang="pl-PL" dirty="0" smtClean="0">
                <a:solidFill>
                  <a:schemeClr val="bg1">
                    <a:lumMod val="60000"/>
                    <a:lumOff val="40000"/>
                  </a:schemeClr>
                </a:solidFill>
                <a:cs typeface="+mn-cs"/>
              </a:rPr>
              <a:t>12 </a:t>
            </a:r>
            <a:r>
              <a:rPr lang="pl-PL" dirty="0">
                <a:solidFill>
                  <a:schemeClr val="bg1">
                    <a:lumMod val="60000"/>
                    <a:lumOff val="40000"/>
                  </a:schemeClr>
                </a:solidFill>
                <a:cs typeface="+mn-cs"/>
              </a:rPr>
              <a:t>spotkań</a:t>
            </a:r>
          </a:p>
          <a:p>
            <a:pPr algn="ctr">
              <a:defRPr/>
            </a:pPr>
            <a:r>
              <a:rPr lang="pl-PL" dirty="0">
                <a:solidFill>
                  <a:schemeClr val="bg1">
                    <a:lumMod val="60000"/>
                    <a:lumOff val="40000"/>
                  </a:schemeClr>
                </a:solidFill>
                <a:cs typeface="+mn-cs"/>
              </a:rPr>
              <a:t>	Pikniki – </a:t>
            </a:r>
            <a:r>
              <a:rPr lang="pl-PL" dirty="0" smtClean="0">
                <a:solidFill>
                  <a:schemeClr val="bg1">
                    <a:lumMod val="60000"/>
                    <a:lumOff val="40000"/>
                  </a:schemeClr>
                </a:solidFill>
                <a:cs typeface="+mn-cs"/>
              </a:rPr>
              <a:t>2</a:t>
            </a:r>
            <a:endParaRPr lang="pl-PL" dirty="0">
              <a:solidFill>
                <a:schemeClr val="bg1">
                  <a:lumMod val="60000"/>
                  <a:lumOff val="40000"/>
                </a:schemeClr>
              </a:solidFill>
              <a:cs typeface="+mn-cs"/>
            </a:endParaRPr>
          </a:p>
          <a:p>
            <a:pPr algn="ctr">
              <a:defRPr/>
            </a:pPr>
            <a:r>
              <a:rPr lang="pl-PL" dirty="0">
                <a:solidFill>
                  <a:schemeClr val="bg1">
                    <a:lumMod val="60000"/>
                    <a:lumOff val="40000"/>
                  </a:schemeClr>
                </a:solidFill>
                <a:cs typeface="+mn-cs"/>
              </a:rPr>
              <a:t>		Wywiadówki z rodzicami – </a:t>
            </a:r>
            <a:r>
              <a:rPr lang="pl-PL" dirty="0" smtClean="0">
                <a:solidFill>
                  <a:schemeClr val="bg1">
                    <a:lumMod val="60000"/>
                    <a:lumOff val="40000"/>
                  </a:schemeClr>
                </a:solidFill>
                <a:cs typeface="+mn-cs"/>
              </a:rPr>
              <a:t>1 </a:t>
            </a:r>
            <a:r>
              <a:rPr lang="pl-PL" dirty="0">
                <a:solidFill>
                  <a:schemeClr val="bg1">
                    <a:lumMod val="60000"/>
                    <a:lumOff val="40000"/>
                  </a:schemeClr>
                </a:solidFill>
                <a:cs typeface="+mn-cs"/>
              </a:rPr>
              <a:t>/ </a:t>
            </a:r>
            <a:r>
              <a:rPr lang="pl-PL" dirty="0" smtClean="0">
                <a:solidFill>
                  <a:schemeClr val="bg1">
                    <a:lumMod val="60000"/>
                    <a:lumOff val="40000"/>
                  </a:schemeClr>
                </a:solidFill>
                <a:cs typeface="+mn-cs"/>
              </a:rPr>
              <a:t>49 </a:t>
            </a:r>
            <a:r>
              <a:rPr lang="pl-PL" dirty="0">
                <a:solidFill>
                  <a:schemeClr val="bg1">
                    <a:lumMod val="60000"/>
                    <a:lumOff val="40000"/>
                  </a:schemeClr>
                </a:solidFill>
                <a:cs typeface="+mn-cs"/>
              </a:rPr>
              <a:t>osób</a:t>
            </a:r>
          </a:p>
          <a:p>
            <a:pPr algn="ctr">
              <a:defRPr/>
            </a:pPr>
            <a:r>
              <a:rPr lang="pl-PL" dirty="0">
                <a:solidFill>
                  <a:schemeClr val="bg1">
                    <a:lumMod val="60000"/>
                    <a:lumOff val="40000"/>
                  </a:schemeClr>
                </a:solidFill>
                <a:cs typeface="+mn-cs"/>
              </a:rPr>
              <a:t>	Rady pedagogiczne – </a:t>
            </a:r>
            <a:r>
              <a:rPr lang="pl-PL" dirty="0" smtClean="0">
                <a:solidFill>
                  <a:schemeClr val="bg1">
                    <a:lumMod val="60000"/>
                    <a:lumOff val="40000"/>
                  </a:schemeClr>
                </a:solidFill>
                <a:cs typeface="+mn-cs"/>
              </a:rPr>
              <a:t>0/ 0osób</a:t>
            </a:r>
            <a:endParaRPr lang="pl-PL" dirty="0">
              <a:solidFill>
                <a:schemeClr val="bg1">
                  <a:lumMod val="60000"/>
                  <a:lumOff val="40000"/>
                </a:schemeClr>
              </a:solidFill>
              <a:cs typeface="+mn-cs"/>
            </a:endParaRPr>
          </a:p>
          <a:p>
            <a:pPr algn="ctr">
              <a:defRPr/>
            </a:pPr>
            <a:r>
              <a:rPr lang="pl-PL" dirty="0">
                <a:solidFill>
                  <a:schemeClr val="bg1">
                    <a:lumMod val="60000"/>
                    <a:lumOff val="40000"/>
                  </a:schemeClr>
                </a:solidFill>
                <a:cs typeface="+mn-cs"/>
              </a:rPr>
              <a:t>	Rozmowy profilaktyczno- ostrzegawcze – </a:t>
            </a:r>
            <a:r>
              <a:rPr lang="pl-PL" dirty="0" smtClean="0">
                <a:solidFill>
                  <a:schemeClr val="bg1">
                    <a:lumMod val="60000"/>
                    <a:lumOff val="40000"/>
                  </a:schemeClr>
                </a:solidFill>
                <a:cs typeface="+mn-cs"/>
              </a:rPr>
              <a:t>80</a:t>
            </a:r>
            <a:endParaRPr lang="pl-PL" dirty="0">
              <a:solidFill>
                <a:schemeClr val="bg1">
                  <a:lumMod val="60000"/>
                  <a:lumOff val="40000"/>
                </a:schemeClr>
              </a:solidFill>
              <a:cs typeface="+mn-cs"/>
            </a:endParaRPr>
          </a:p>
          <a:p>
            <a:pPr algn="ctr">
              <a:defRPr/>
            </a:pPr>
            <a:r>
              <a:rPr lang="pl-PL" dirty="0">
                <a:solidFill>
                  <a:schemeClr val="bg1">
                    <a:lumMod val="60000"/>
                    <a:lumOff val="40000"/>
                  </a:schemeClr>
                </a:solidFill>
                <a:cs typeface="+mn-cs"/>
              </a:rPr>
              <a:t>	Rozmowy z rodzicami i opiekunami – </a:t>
            </a:r>
            <a:r>
              <a:rPr lang="pl-PL" dirty="0" smtClean="0">
                <a:solidFill>
                  <a:schemeClr val="bg1">
                    <a:lumMod val="60000"/>
                    <a:lumOff val="40000"/>
                  </a:schemeClr>
                </a:solidFill>
                <a:cs typeface="+mn-cs"/>
              </a:rPr>
              <a:t>49</a:t>
            </a:r>
            <a:endParaRPr lang="pl-PL" dirty="0">
              <a:solidFill>
                <a:schemeClr val="bg1">
                  <a:lumMod val="60000"/>
                  <a:lumOff val="40000"/>
                </a:schemeClr>
              </a:solidFill>
              <a:cs typeface="+mn-cs"/>
            </a:endParaRPr>
          </a:p>
          <a:p>
            <a:pPr>
              <a:defRPr/>
            </a:pPr>
            <a:r>
              <a:rPr lang="pl-PL" dirty="0" smtClean="0">
                <a:cs typeface="+mn-cs"/>
              </a:rPr>
              <a:t>			</a:t>
            </a:r>
            <a:r>
              <a:rPr lang="pl-PL" dirty="0" smtClean="0">
                <a:solidFill>
                  <a:schemeClr val="bg1">
                    <a:lumMod val="60000"/>
                    <a:lumOff val="40000"/>
                  </a:schemeClr>
                </a:solidFill>
                <a:cs typeface="+mn-cs"/>
              </a:rPr>
              <a:t>Rozmowy z Pedagogami 25</a:t>
            </a:r>
            <a:endParaRPr lang="pl-PL" dirty="0">
              <a:solidFill>
                <a:schemeClr val="bg1">
                  <a:lumMod val="60000"/>
                  <a:lumOff val="40000"/>
                </a:schemeClr>
              </a:solidFill>
              <a:cs typeface="+mn-cs"/>
            </a:endParaRPr>
          </a:p>
          <a:p>
            <a:pPr>
              <a:defRPr/>
            </a:pPr>
            <a:endParaRPr lang="pl-PL" dirty="0">
              <a:cs typeface="+mn-cs"/>
            </a:endParaRPr>
          </a:p>
          <a:p>
            <a:pPr>
              <a:defRPr/>
            </a:pPr>
            <a:endParaRPr lang="pl-PL" dirty="0" smtClean="0">
              <a:cs typeface="+mn-cs"/>
            </a:endParaRPr>
          </a:p>
          <a:p>
            <a:pPr>
              <a:defRPr/>
            </a:pPr>
            <a:endParaRPr lang="pl-PL" dirty="0">
              <a:cs typeface="+mn-cs"/>
            </a:endParaRPr>
          </a:p>
          <a:p>
            <a:pPr>
              <a:defRPr/>
            </a:pPr>
            <a:r>
              <a:rPr lang="pl-PL" b="1" dirty="0">
                <a:solidFill>
                  <a:schemeClr val="bg1">
                    <a:lumMod val="60000"/>
                    <a:lumOff val="40000"/>
                  </a:schemeClr>
                </a:solidFill>
                <a:cs typeface="+mn-cs"/>
              </a:rPr>
              <a:t>Realizowane tematy</a:t>
            </a:r>
            <a:r>
              <a:rPr lang="pl-PL" dirty="0">
                <a:solidFill>
                  <a:schemeClr val="bg1">
                    <a:lumMod val="60000"/>
                    <a:lumOff val="40000"/>
                  </a:schemeClr>
                </a:solidFill>
                <a:cs typeface="+mn-cs"/>
              </a:rPr>
              <a:t>: Ostrożnie pies, Obcy niebezpieczny, Bezpieczna droga, </a:t>
            </a:r>
            <a:r>
              <a:rPr lang="pl-PL" dirty="0" err="1">
                <a:solidFill>
                  <a:schemeClr val="bg1">
                    <a:lumMod val="60000"/>
                    <a:lumOff val="40000"/>
                  </a:schemeClr>
                </a:solidFill>
                <a:cs typeface="+mn-cs"/>
              </a:rPr>
              <a:t>Cyberprzemoc</a:t>
            </a:r>
            <a:r>
              <a:rPr lang="pl-PL" dirty="0">
                <a:solidFill>
                  <a:schemeClr val="bg1">
                    <a:lumMod val="60000"/>
                    <a:lumOff val="40000"/>
                  </a:schemeClr>
                </a:solidFill>
                <a:cs typeface="+mn-cs"/>
              </a:rPr>
              <a:t>, Przemoc i agresja, Uzależnienia, Odpowiedzialność prawna nieletnich, Pseudokibic, Dopalacze, Handel ludźmi, </a:t>
            </a:r>
            <a:r>
              <a:rPr lang="pl-PL" dirty="0" smtClean="0">
                <a:solidFill>
                  <a:schemeClr val="bg1">
                    <a:lumMod val="60000"/>
                    <a:lumOff val="40000"/>
                  </a:schemeClr>
                </a:solidFill>
                <a:cs typeface="+mn-cs"/>
              </a:rPr>
              <a:t>Przestępstwa z nienawiści, </a:t>
            </a:r>
            <a:r>
              <a:rPr lang="pl-PL" dirty="0">
                <a:solidFill>
                  <a:schemeClr val="bg1">
                    <a:lumMod val="60000"/>
                    <a:lumOff val="40000"/>
                  </a:schemeClr>
                </a:solidFill>
                <a:cs typeface="+mn-cs"/>
              </a:rPr>
              <a:t>Bezpieczne wakacje, Bezpieczne ferie, Bezpieczna woda.</a:t>
            </a:r>
          </a:p>
          <a:p>
            <a:pPr>
              <a:defRPr/>
            </a:pPr>
            <a:endParaRPr lang="pl-PL" dirty="0">
              <a:cs typeface="+mn-cs"/>
            </a:endParaRPr>
          </a:p>
        </p:txBody>
      </p:sp>
      <p:pic>
        <p:nvPicPr>
          <p:cNvPr id="14344" name="Obraz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914525"/>
            <a:ext cx="2151062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zaokrąglony 2"/>
          <p:cNvSpPr/>
          <p:nvPr/>
        </p:nvSpPr>
        <p:spPr>
          <a:xfrm>
            <a:off x="88900" y="1200150"/>
            <a:ext cx="8966200" cy="43688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207963" y="1370013"/>
            <a:ext cx="8728075" cy="3760787"/>
          </a:xfrm>
        </p:spPr>
        <p:txBody>
          <a:bodyPr/>
          <a:lstStyle/>
          <a:p>
            <a:pPr marL="0" indent="0" algn="just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pl-PL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Na terenie działania Komendy Miejskiej Policji w Przemyślu działa od 20 września 2016r. Krajowa Mapa Zagrożeń Bezpieczeństwa.</a:t>
            </a:r>
          </a:p>
          <a:p>
            <a:pPr marL="0" indent="0" algn="just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pl-PL" sz="1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pl-PL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l-PL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2020 roku funkcjonariusze KMP w Przemyślu przeprowadzili 35spotkań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pl-PL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promujących KMZB i aplikację MOJA KOMENDA.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pl-PL" sz="1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pl-PL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Ponadto KMZB promowano w trakcie :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  <a:defRPr/>
            </a:pPr>
            <a:r>
              <a:rPr lang="pl-PL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audycji radiowych;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  <a:defRPr/>
            </a:pPr>
            <a:r>
              <a:rPr lang="pl-PL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artykuły w gazetach;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  <a:defRPr/>
            </a:pPr>
            <a:r>
              <a:rPr lang="pl-PL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na stronach internetowych;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  <a:defRPr/>
            </a:pPr>
            <a:r>
              <a:rPr lang="pl-PL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debacie pn. „ żyj świadomie bez przemocy”;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  <a:defRPr/>
            </a:pPr>
            <a:r>
              <a:rPr lang="pl-PL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spotkaniach indywidualnych - dzielnicowi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365125"/>
            <a:ext cx="9144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KRAJOWA MAPA ZAGROŻEŃ BEZPIECZEŃSTWA</a:t>
            </a:r>
          </a:p>
        </p:txBody>
      </p:sp>
      <p:pic>
        <p:nvPicPr>
          <p:cNvPr id="15365" name="Picture 5" descr="360px-POL_policja_korpus_prewencja_AR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050" y="5741988"/>
            <a:ext cx="1512888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366" name="Object 29"/>
          <p:cNvGraphicFramePr>
            <a:graphicFrameLocks noChangeAspect="1"/>
          </p:cNvGraphicFramePr>
          <p:nvPr/>
        </p:nvGraphicFramePr>
        <p:xfrm>
          <a:off x="1290638" y="5932488"/>
          <a:ext cx="1831975" cy="587375"/>
        </p:xfrm>
        <a:graphic>
          <a:graphicData uri="http://schemas.openxmlformats.org/presentationml/2006/ole">
            <p:oleObj spid="_x0000_s15401" name="CorelDRAW" r:id="rId4" imgW="5659200" imgH="1865160" progId="">
              <p:embed/>
            </p:oleObj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525" name="Group 325"/>
          <p:cNvGraphicFramePr>
            <a:graphicFrameLocks noGrp="1"/>
          </p:cNvGraphicFramePr>
          <p:nvPr>
            <p:ph/>
            <p:extLst>
              <p:ext uri="{D42A27DB-BD31-4B8C-83A1-F6EECF244321}">
                <p14:modId xmlns="" xmlns:p14="http://schemas.microsoft.com/office/powerpoint/2010/main" val="2166728403"/>
              </p:ext>
            </p:extLst>
          </p:nvPr>
        </p:nvGraphicFramePr>
        <p:xfrm>
          <a:off x="184151" y="1352550"/>
          <a:ext cx="8712198" cy="4911133"/>
        </p:xfrm>
        <a:graphic>
          <a:graphicData uri="http://schemas.openxmlformats.org/drawingml/2006/table">
            <a:tbl>
              <a:tblPr/>
              <a:tblGrid>
                <a:gridCol w="2056171"/>
                <a:gridCol w="993115"/>
                <a:gridCol w="895203"/>
                <a:gridCol w="867227"/>
                <a:gridCol w="671401"/>
                <a:gridCol w="965141"/>
                <a:gridCol w="934259"/>
                <a:gridCol w="680373"/>
                <a:gridCol w="606312"/>
                <a:gridCol w="42996"/>
              </a:tblGrid>
              <a:tr h="354013">
                <a:tc rowSpan="3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kategoria</a:t>
                      </a:r>
                    </a:p>
                  </a:txBody>
                  <a:tcPr marL="5760" marR="5760" marT="27144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Liczba zgłoszeń ogółem</a:t>
                      </a:r>
                    </a:p>
                  </a:txBody>
                  <a:tcPr marL="5760" marR="5760" marT="23832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60" marR="5760" marT="23832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Statusy zgłoszeń</a:t>
                      </a:r>
                    </a:p>
                  </a:txBody>
                  <a:tcPr marL="5760" marR="5760" marT="29736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60" marR="5760" marT="2973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rowSpan="9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760" marR="5760" marT="2973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437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Liczba zgłoszeń potwierdzonych</a:t>
                      </a:r>
                    </a:p>
                  </a:txBody>
                  <a:tcPr marL="5760" marR="5760" marT="23832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60" marR="5760" marT="23832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zgłoszeń potwierdzonych </a:t>
                      </a:r>
                    </a:p>
                  </a:txBody>
                  <a:tcPr marL="5760" marR="5760" marT="23832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60" marR="5760" marT="23832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Liczba zgłoszeń niepotwierdzonych</a:t>
                      </a:r>
                    </a:p>
                  </a:txBody>
                  <a:tcPr marL="5760" marR="5760" marT="23832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60" marR="5760" marT="2383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99432">
                <a:tc vMerge="1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60" marR="5760" marT="27144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5760" marR="5760" marT="23832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5760" marR="5760" marT="23832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5760" marR="5760" marT="23832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5760" marR="5760" marT="23832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5760" marR="5760" marT="23832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5760" marR="5760" marT="23832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5760" marR="5760" marT="23832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5760" marR="5760" marT="2383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Ogółem</a:t>
                      </a:r>
                    </a:p>
                  </a:txBody>
                  <a:tcPr marL="5760" marR="5760" marT="29736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1680</a:t>
                      </a:r>
                    </a:p>
                  </a:txBody>
                  <a:tcPr marL="9358" marR="9358" marT="33336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1229</a:t>
                      </a:r>
                    </a:p>
                  </a:txBody>
                  <a:tcPr marL="9358" marR="9358" marT="33336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723</a:t>
                      </a:r>
                    </a:p>
                  </a:txBody>
                  <a:tcPr marL="9358" marR="9358" marT="33336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516</a:t>
                      </a:r>
                    </a:p>
                  </a:txBody>
                  <a:tcPr marL="9358" marR="9358" marT="33336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43,39</a:t>
                      </a:r>
                    </a:p>
                  </a:txBody>
                  <a:tcPr marL="9358" marR="323964" marT="33336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41,98</a:t>
                      </a:r>
                    </a:p>
                  </a:txBody>
                  <a:tcPr marL="9358" marR="323964" marT="33336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834</a:t>
                      </a:r>
                    </a:p>
                  </a:txBody>
                  <a:tcPr marL="9358" marR="9358" marT="33336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660</a:t>
                      </a:r>
                    </a:p>
                  </a:txBody>
                  <a:tcPr marL="9358" marR="9358" marT="33336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6556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Spożywanie alkoholu w miejscach niedozwolonych</a:t>
                      </a:r>
                    </a:p>
                  </a:txBody>
                  <a:tcPr marL="5760" marR="5760" marT="27144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</a:p>
                  </a:txBody>
                  <a:tcPr marL="9358" marR="9358" marT="33336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</a:p>
                  </a:txBody>
                  <a:tcPr marL="9358" marR="9358" marT="33336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358" marR="9358" marT="33336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358" marR="9358" marT="33336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5,37</a:t>
                      </a:r>
                    </a:p>
                  </a:txBody>
                  <a:tcPr marL="9358" marR="323964" marT="33336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7,93</a:t>
                      </a:r>
                    </a:p>
                  </a:txBody>
                  <a:tcPr marL="9358" marR="323964" marT="33336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</a:p>
                  </a:txBody>
                  <a:tcPr marL="9358" marR="9358" marT="33336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L="9358" marR="9358" marT="33336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6540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Nieprawidłowe parkowanie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60" marR="5760" marT="27144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207</a:t>
                      </a:r>
                    </a:p>
                  </a:txBody>
                  <a:tcPr marL="5760" marR="5760" marT="29736" marB="0" anchor="ctr" anchorCtr="1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</a:p>
                  </a:txBody>
                  <a:tcPr marL="5760" marR="5760" marT="29736" marB="0" anchor="ctr" anchorCtr="1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</a:p>
                  </a:txBody>
                  <a:tcPr marL="5760" marR="5760" marT="29736" marB="0" anchor="ctr" anchorCtr="1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5760" marR="5760" marT="29736" marB="0" anchor="ctr" anchorCtr="1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36,26</a:t>
                      </a:r>
                    </a:p>
                  </a:txBody>
                  <a:tcPr marL="9358" marR="323964" marT="33336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11,45</a:t>
                      </a:r>
                    </a:p>
                  </a:txBody>
                  <a:tcPr marL="9358" marR="323964" marT="33336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126</a:t>
                      </a:r>
                    </a:p>
                  </a:txBody>
                  <a:tcPr marL="5760" marR="5760" marT="29736" marB="0" anchor="ctr" anchorCtr="1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</a:p>
                  </a:txBody>
                  <a:tcPr marL="5760" marR="5760" marT="29736" marB="0" anchor="ctr" anchorCtr="1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Przekraczanie dozwolonej prędkości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6161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60" marR="5760" marT="27144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942</a:t>
                      </a:r>
                    </a:p>
                  </a:txBody>
                  <a:tcPr marL="5760" marR="5760" marT="29736" marB="0" anchor="ctr" anchorCtr="1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732</a:t>
                      </a:r>
                    </a:p>
                  </a:txBody>
                  <a:tcPr marL="5760" marR="5760" marT="29736" marB="0" anchor="ctr" anchorCtr="1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592</a:t>
                      </a:r>
                    </a:p>
                  </a:txBody>
                  <a:tcPr marL="5760" marR="5760" marT="29736" marB="0" anchor="ctr" anchorCtr="1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403</a:t>
                      </a:r>
                    </a:p>
                  </a:txBody>
                  <a:tcPr marL="5760" marR="5760" marT="29736" marB="0" anchor="ctr" anchorCtr="1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62,84</a:t>
                      </a:r>
                    </a:p>
                  </a:txBody>
                  <a:tcPr marL="9358" marR="323964" marT="33336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55,05</a:t>
                      </a:r>
                    </a:p>
                  </a:txBody>
                  <a:tcPr marL="9358" marR="323964" marT="33336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325</a:t>
                      </a:r>
                    </a:p>
                  </a:txBody>
                  <a:tcPr marL="5760" marR="5760" marT="29736" marB="0" anchor="ctr" anchorCtr="1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297</a:t>
                      </a:r>
                    </a:p>
                  </a:txBody>
                  <a:tcPr marL="5760" marR="5760" marT="29736" marB="0" anchor="ctr" anchorCtr="1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Używanie środków odurzających</a:t>
                      </a:r>
                    </a:p>
                  </a:txBody>
                  <a:tcPr marL="5760" marR="5760" marT="27144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9358" marR="9358" marT="33336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9358" marR="9358" marT="33336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358" marR="9358" marT="33336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358" marR="9358" marT="33336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358" marR="323964" marT="33336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358" marR="323964" marT="33336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9358" marR="9358" marT="33336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9358" marR="9358" marT="33336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5778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Niewłaściwa infrastruktura drogowa</a:t>
                      </a:r>
                    </a:p>
                  </a:txBody>
                  <a:tcPr marL="5760" marR="5760" marT="27144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185</a:t>
                      </a:r>
                    </a:p>
                  </a:txBody>
                  <a:tcPr marL="9358" marR="9358" marT="33336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</a:p>
                  </a:txBody>
                  <a:tcPr marL="9358" marR="9358" marT="33336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358" marR="9358" marT="33336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9358" marR="9358" marT="33336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4,86</a:t>
                      </a:r>
                    </a:p>
                  </a:txBody>
                  <a:tcPr marL="9358" marR="323964" marT="33336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49,29</a:t>
                      </a:r>
                    </a:p>
                  </a:txBody>
                  <a:tcPr marL="9358" marR="323964" marT="33336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176</a:t>
                      </a:r>
                    </a:p>
                  </a:txBody>
                  <a:tcPr marL="9358" marR="9358" marT="33336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9358" marR="9358" marT="33336" marB="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184150" y="336550"/>
            <a:ext cx="8712200" cy="854075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pl-PL" sz="25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POPULARNOŚĆ KRAJOWEJ MAPY ZAGROŻEŃ BEZPIECZEŃSTWA W 2020 r.</a:t>
            </a:r>
          </a:p>
        </p:txBody>
      </p:sp>
      <p:pic>
        <p:nvPicPr>
          <p:cNvPr id="16441" name="Picture 5" descr="360px-POL_policja_korpus_prewencja_AR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663" y="6138863"/>
            <a:ext cx="112395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442" name="Object 23"/>
          <p:cNvGraphicFramePr>
            <a:graphicFrameLocks noChangeAspect="1"/>
          </p:cNvGraphicFramePr>
          <p:nvPr/>
        </p:nvGraphicFramePr>
        <p:xfrm>
          <a:off x="1158875" y="6205538"/>
          <a:ext cx="1831975" cy="587375"/>
        </p:xfrm>
        <a:graphic>
          <a:graphicData uri="http://schemas.openxmlformats.org/presentationml/2006/ole">
            <p:oleObj spid="_x0000_s16479" name="CorelDRAW" r:id="rId4" imgW="5659200" imgH="1865160" progId="">
              <p:embed/>
            </p:oleObj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87" name="Group 63"/>
          <p:cNvGraphicFramePr>
            <a:graphicFrameLocks noGrp="1"/>
          </p:cNvGraphicFramePr>
          <p:nvPr>
            <p:ph/>
            <p:extLst>
              <p:ext uri="{D42A27DB-BD31-4B8C-83A1-F6EECF244321}">
                <p14:modId xmlns="" xmlns:p14="http://schemas.microsoft.com/office/powerpoint/2010/main" val="2178233378"/>
              </p:ext>
            </p:extLst>
          </p:nvPr>
        </p:nvGraphicFramePr>
        <p:xfrm>
          <a:off x="536575" y="1565275"/>
          <a:ext cx="7739063" cy="3197228"/>
        </p:xfrm>
        <a:graphic>
          <a:graphicData uri="http://schemas.openxmlformats.org/drawingml/2006/table">
            <a:tbl>
              <a:tblPr/>
              <a:tblGrid>
                <a:gridCol w="431800"/>
                <a:gridCol w="2314575"/>
                <a:gridCol w="2511425"/>
                <a:gridCol w="2481263"/>
              </a:tblGrid>
              <a:tr h="36574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287276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Liczba imprez </a:t>
                      </a:r>
                      <a:endParaRPr kumimoji="0" lang="pl-P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453</a:t>
                      </a:r>
                      <a:endParaRPr kumimoji="0" lang="pl-P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120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28568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Imprezy masowe</a:t>
                      </a:r>
                      <a:endParaRPr kumimoji="0" lang="pl-P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pl-P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477735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Imprezy masowe sportowe</a:t>
                      </a:r>
                      <a:endParaRPr kumimoji="0" lang="pl-P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pl-P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228550">
                <a:tc rowSpan="3">
                  <a:txBody>
                    <a:bodyPr/>
                    <a:lstStyle/>
                    <a:p>
                      <a:pPr marL="342900" marR="0" lvl="0" indent="-3429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Piłka nożna</a:t>
                      </a:r>
                      <a:endParaRPr kumimoji="0" lang="pl-P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23013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impreza masowa</a:t>
                      </a:r>
                      <a:endParaRPr kumimoji="0" lang="pl-P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pl-P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pl-P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22855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impreza niemasowa</a:t>
                      </a:r>
                      <a:endParaRPr kumimoji="0" lang="pl-P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kumimoji="0" lang="pl-P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kumimoji="0" lang="pl-P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477735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Imprezy o charakterze</a:t>
                      </a:r>
                    </a:p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rozrywkowym</a:t>
                      </a:r>
                      <a:endParaRPr kumimoji="0" lang="pl-P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</a:t>
                      </a: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pl-PL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wszystkie masowe</a:t>
                      </a: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</a:t>
                      </a:r>
                      <a:r>
                        <a:rPr kumimoji="0" lang="pl-PL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(wszystkie niemasowe)</a:t>
                      </a:r>
                      <a:endParaRPr kumimoji="0" lang="pl-PL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pl-PL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wszystkie masowe</a:t>
                      </a: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pl-PL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(wszystkie niemasowe)</a:t>
                      </a:r>
                      <a:endParaRPr kumimoji="0" lang="pl-PL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28568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Liczba akcji policyjnych</a:t>
                      </a:r>
                      <a:endParaRPr kumimoji="0" lang="pl-P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pl-P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pl-P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33012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Liczba koncentracji NPP</a:t>
                      </a:r>
                      <a:endParaRPr kumimoji="0" lang="pl-P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pl-P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157163" y="361950"/>
            <a:ext cx="8712200" cy="473075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pl-PL" sz="25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ZABEZPIECZENIE IMPREZ MASOWYCH I INNYCH</a:t>
            </a:r>
          </a:p>
        </p:txBody>
      </p:sp>
      <p:graphicFrame>
        <p:nvGraphicFramePr>
          <p:cNvPr id="17465" name="Object 30"/>
          <p:cNvGraphicFramePr>
            <a:graphicFrameLocks noChangeAspect="1"/>
          </p:cNvGraphicFramePr>
          <p:nvPr/>
        </p:nvGraphicFramePr>
        <p:xfrm>
          <a:off x="1765300" y="5589588"/>
          <a:ext cx="1831975" cy="587375"/>
        </p:xfrm>
        <a:graphic>
          <a:graphicData uri="http://schemas.openxmlformats.org/presentationml/2006/ole">
            <p:oleObj spid="_x0000_s17502" name="CorelDRAW" r:id="rId3" imgW="5659200" imgH="1865160" progId="">
              <p:embed/>
            </p:oleObj>
          </a:graphicData>
        </a:graphic>
      </p:graphicFrame>
      <p:pic>
        <p:nvPicPr>
          <p:cNvPr id="17466" name="Picture 5" descr="360px-POL_policja_korpus_prewencja_AR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725" y="5481638"/>
            <a:ext cx="1512888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aokrąglony 8"/>
          <p:cNvSpPr/>
          <p:nvPr/>
        </p:nvSpPr>
        <p:spPr>
          <a:xfrm>
            <a:off x="504825" y="1104900"/>
            <a:ext cx="8480425" cy="3478213"/>
          </a:xfrm>
          <a:prstGeom prst="roundRect">
            <a:avLst/>
          </a:prstGeom>
          <a:solidFill>
            <a:schemeClr val="bg1">
              <a:lumMod val="60000"/>
              <a:lumOff val="40000"/>
            </a:schemeClr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18435" name="Picture 5" descr="360px-POL_policja_korpus_prewencja_AR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038" y="5659438"/>
            <a:ext cx="1512887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436" name="Object 5"/>
          <p:cNvGraphicFramePr>
            <a:graphicFrameLocks noChangeAspect="1"/>
          </p:cNvGraphicFramePr>
          <p:nvPr/>
        </p:nvGraphicFramePr>
        <p:xfrm>
          <a:off x="1682750" y="5861050"/>
          <a:ext cx="1831975" cy="587375"/>
        </p:xfrm>
        <a:graphic>
          <a:graphicData uri="http://schemas.openxmlformats.org/presentationml/2006/ole">
            <p:oleObj spid="_x0000_s18476" name="CorelDRAW" r:id="rId4" imgW="5659200" imgH="1865160" progId="">
              <p:embed/>
            </p:oleObj>
          </a:graphicData>
        </a:graphic>
      </p:graphicFrame>
      <p:sp>
        <p:nvSpPr>
          <p:cNvPr id="8" name="pole tekstowe 7"/>
          <p:cNvSpPr txBox="1"/>
          <p:nvPr/>
        </p:nvSpPr>
        <p:spPr>
          <a:xfrm>
            <a:off x="157163" y="361950"/>
            <a:ext cx="8712200" cy="4778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500" dirty="0">
                <a:cs typeface="+mn-cs"/>
              </a:rPr>
              <a:t>PRACA DZIELNICOWYCH</a:t>
            </a:r>
          </a:p>
        </p:txBody>
      </p:sp>
      <p:sp>
        <p:nvSpPr>
          <p:cNvPr id="18438" name="pole tekstowe 3"/>
          <p:cNvSpPr txBox="1">
            <a:spLocks noChangeArrowheads="1"/>
          </p:cNvSpPr>
          <p:nvPr/>
        </p:nvSpPr>
        <p:spPr bwMode="auto">
          <a:xfrm>
            <a:off x="777875" y="1104900"/>
            <a:ext cx="8091488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 eaLnBrk="1" hangingPunct="1"/>
            <a:r>
              <a:rPr lang="pl-PL" altLang="pl-PL" sz="2200" b="1"/>
              <a:t>Zmieniła się rola dzielnicowego, który obecnie występuje jako „łącznik” pomiędzy organami ścigania a społeczeństwem. Aktualnie wyznacznikiem pracy dzielnicowego jest ciągły kontakt ze społeczeństwem poprzez realizowanie szeroko rozumianej profilaktyki, spotkań z radami osiedla, radami gmin itp. W tym zakresie pomocą w kontakcie z dzielnicowym jest  Krajowa Mapa Zagrożeń Bezpieczeństwa oraz aplikacja Moja Komenda. Wprowadzony został program „Dzielnicowy bliżej nas”, który ukierunkowany jest na szeroko rozumianą współpracę ze społeczeństwem.</a:t>
            </a:r>
          </a:p>
        </p:txBody>
      </p:sp>
      <p:pic>
        <p:nvPicPr>
          <p:cNvPr id="18439" name="Obraz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4713288"/>
            <a:ext cx="1638300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Obraz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138" y="5026025"/>
            <a:ext cx="1604962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Obraz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4879975"/>
            <a:ext cx="15843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ChangeArrowheads="1"/>
          </p:cNvSpPr>
          <p:nvPr/>
        </p:nvSpPr>
        <p:spPr bwMode="auto">
          <a:xfrm>
            <a:off x="355600" y="2490953"/>
            <a:ext cx="8331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pl-PL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+mn-cs"/>
            </a:endParaRPr>
          </a:p>
          <a:p>
            <a:pPr algn="ctr">
              <a:defRPr/>
            </a:pPr>
            <a:r>
              <a:rPr lang="pl-PL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n-cs"/>
              </a:rPr>
              <a:t>Działania Policji skierowane na wzrost poziomu bezpieczeństwa na drogach.</a:t>
            </a:r>
          </a:p>
        </p:txBody>
      </p:sp>
      <p:pic>
        <p:nvPicPr>
          <p:cNvPr id="19459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320675"/>
            <a:ext cx="2813050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713" y="4367213"/>
            <a:ext cx="2679700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461" name="Object 36"/>
          <p:cNvGraphicFramePr>
            <a:graphicFrameLocks noChangeAspect="1"/>
          </p:cNvGraphicFramePr>
          <p:nvPr/>
        </p:nvGraphicFramePr>
        <p:xfrm>
          <a:off x="4321175" y="609600"/>
          <a:ext cx="3876675" cy="1385888"/>
        </p:xfrm>
        <a:graphic>
          <a:graphicData uri="http://schemas.openxmlformats.org/presentationml/2006/ole">
            <p:oleObj spid="_x0000_s19497" name="CorelDRAW" r:id="rId5" imgW="5659200" imgH="1865160" progId="">
              <p:embed/>
            </p:oleObj>
          </a:graphicData>
        </a:graphic>
      </p:graphicFrame>
      <p:pic>
        <p:nvPicPr>
          <p:cNvPr id="6" name="Picture 12" descr="ruch_drogowy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934573" y="4515451"/>
            <a:ext cx="2782403" cy="2022111"/>
          </a:xfrm>
          <a:prstGeom prst="flowChartDecision">
            <a:avLst/>
          </a:prstGeom>
          <a:noFill/>
          <a:ln>
            <a:noFill/>
          </a:ln>
          <a:ex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4325" y="2298700"/>
            <a:ext cx="8510588" cy="1325563"/>
          </a:xfrm>
        </p:spPr>
        <p:txBody>
          <a:bodyPr/>
          <a:lstStyle/>
          <a:p>
            <a:pPr eaLnBrk="1" hangingPunct="1">
              <a:defRPr/>
            </a:pPr>
            <a:r>
              <a:rPr lang="pl-PL" dirty="0" smtClean="0"/>
              <a:t>SŁUŻBA WSPOMAGAJĄCA</a:t>
            </a:r>
            <a:endParaRPr lang="pl-PL" dirty="0"/>
          </a:p>
        </p:txBody>
      </p:sp>
      <p:graphicFrame>
        <p:nvGraphicFramePr>
          <p:cNvPr id="3075" name="Object 31"/>
          <p:cNvGraphicFramePr>
            <a:graphicFrameLocks noGrp="1" noChangeAspect="1"/>
          </p:cNvGraphicFramePr>
          <p:nvPr>
            <p:ph idx="1"/>
          </p:nvPr>
        </p:nvGraphicFramePr>
        <p:xfrm>
          <a:off x="2119313" y="649288"/>
          <a:ext cx="4244975" cy="1397000"/>
        </p:xfrm>
        <a:graphic>
          <a:graphicData uri="http://schemas.openxmlformats.org/presentationml/2006/ole">
            <p:oleObj spid="_x0000_s3111" name="CorelDRAW" r:id="rId3" imgW="5659200" imgH="1865160" progId="">
              <p:embed/>
            </p:oleObj>
          </a:graphicData>
        </a:graphic>
      </p:graphicFrame>
      <p:pic>
        <p:nvPicPr>
          <p:cNvPr id="5" name="Obraz 4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2857500" y="3712049"/>
            <a:ext cx="3429000" cy="2190750"/>
          </a:xfrm>
          <a:prstGeom prst="diamond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996950" y="3924300"/>
            <a:ext cx="5922963" cy="1477963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pl-PL" dirty="0">
              <a:cs typeface="+mn-cs"/>
            </a:endParaRPr>
          </a:p>
          <a:p>
            <a:pPr>
              <a:defRPr/>
            </a:pPr>
            <a:endParaRPr lang="pl-PL" dirty="0">
              <a:cs typeface="+mn-cs"/>
            </a:endParaRPr>
          </a:p>
          <a:p>
            <a:pPr>
              <a:defRPr/>
            </a:pPr>
            <a:endParaRPr lang="pl-PL" dirty="0">
              <a:cs typeface="+mn-cs"/>
            </a:endParaRPr>
          </a:p>
          <a:p>
            <a:pPr>
              <a:defRPr/>
            </a:pPr>
            <a:endParaRPr lang="pl-PL" dirty="0">
              <a:cs typeface="+mn-cs"/>
            </a:endParaRPr>
          </a:p>
          <a:p>
            <a:pPr>
              <a:defRPr/>
            </a:pPr>
            <a:endParaRPr lang="pl-PL" dirty="0">
              <a:cs typeface="+mn-cs"/>
            </a:endParaRPr>
          </a:p>
        </p:txBody>
      </p:sp>
      <p:pic>
        <p:nvPicPr>
          <p:cNvPr id="14338" name="Picture 12" descr="ruch_drogowy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5960073" y="5560480"/>
            <a:ext cx="1655762" cy="1203325"/>
          </a:xfrm>
          <a:prstGeom prst="flowChartDecision">
            <a:avLst/>
          </a:prstGeom>
          <a:noFill/>
          <a:ln>
            <a:noFill/>
          </a:ln>
          <a:extLst/>
        </p:spPr>
      </p:pic>
      <p:graphicFrame>
        <p:nvGraphicFramePr>
          <p:cNvPr id="20484" name="Object 42"/>
          <p:cNvGraphicFramePr>
            <a:graphicFrameLocks noChangeAspect="1"/>
          </p:cNvGraphicFramePr>
          <p:nvPr/>
        </p:nvGraphicFramePr>
        <p:xfrm>
          <a:off x="1765300" y="5589588"/>
          <a:ext cx="1831975" cy="587375"/>
        </p:xfrm>
        <a:graphic>
          <a:graphicData uri="http://schemas.openxmlformats.org/presentationml/2006/ole">
            <p:oleObj spid="_x0000_s20535" name="CorelDRAW" r:id="rId4" imgW="5659200" imgH="1865160" progId="">
              <p:embed/>
            </p:oleObj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165100" y="495300"/>
            <a:ext cx="8712200" cy="473075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pl-PL" sz="25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STAN ZAGROŻENIA W RUCHU DROGOWYM</a:t>
            </a:r>
          </a:p>
        </p:txBody>
      </p:sp>
      <p:graphicFrame>
        <p:nvGraphicFramePr>
          <p:cNvPr id="2" name="Wykres 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514238732"/>
              </p:ext>
            </p:extLst>
          </p:nvPr>
        </p:nvGraphicFramePr>
        <p:xfrm>
          <a:off x="1028474" y="1157967"/>
          <a:ext cx="7007225" cy="4287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3317875" y="5046663"/>
            <a:ext cx="2446338" cy="350837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FFFF"/>
              </a:solidFill>
            </a:endParaRPr>
          </a:p>
        </p:txBody>
      </p:sp>
      <p:pic>
        <p:nvPicPr>
          <p:cNvPr id="14338" name="Picture 12" descr="ruch_drogowy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5960073" y="5560480"/>
            <a:ext cx="1655762" cy="1203325"/>
          </a:xfrm>
          <a:prstGeom prst="flowChartDecision">
            <a:avLst/>
          </a:prstGeom>
          <a:noFill/>
          <a:ln>
            <a:noFill/>
          </a:ln>
          <a:extLst/>
        </p:spPr>
      </p:pic>
      <p:graphicFrame>
        <p:nvGraphicFramePr>
          <p:cNvPr id="24580" name="Object 38"/>
          <p:cNvGraphicFramePr>
            <a:graphicFrameLocks noChangeAspect="1"/>
          </p:cNvGraphicFramePr>
          <p:nvPr/>
        </p:nvGraphicFramePr>
        <p:xfrm>
          <a:off x="1765300" y="5589588"/>
          <a:ext cx="1831975" cy="587375"/>
        </p:xfrm>
        <a:graphic>
          <a:graphicData uri="http://schemas.openxmlformats.org/presentationml/2006/ole">
            <p:oleObj spid="_x0000_s40962" name="CorelDRAW" r:id="rId4" imgW="5659200" imgH="1865160" progId="">
              <p:embed/>
            </p:oleObj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165100" y="495300"/>
            <a:ext cx="8712200" cy="473075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pl-PL" sz="2500" b="1" dirty="0" smtClean="0">
                <a:solidFill>
                  <a:srgbClr val="00CC99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KONTROLE   DROGOWE</a:t>
            </a:r>
          </a:p>
        </p:txBody>
      </p:sp>
      <p:graphicFrame>
        <p:nvGraphicFramePr>
          <p:cNvPr id="2" name="Wykres 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933172920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1142157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2" descr="ruch_drogowy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5960073" y="5560480"/>
            <a:ext cx="1655762" cy="1203325"/>
          </a:xfrm>
          <a:prstGeom prst="flowChartDecision">
            <a:avLst/>
          </a:prstGeom>
          <a:noFill/>
          <a:ln>
            <a:noFill/>
          </a:ln>
          <a:extLst/>
        </p:spPr>
      </p:pic>
      <p:graphicFrame>
        <p:nvGraphicFramePr>
          <p:cNvPr id="23555" name="Object 38"/>
          <p:cNvGraphicFramePr>
            <a:graphicFrameLocks noChangeAspect="1"/>
          </p:cNvGraphicFramePr>
          <p:nvPr/>
        </p:nvGraphicFramePr>
        <p:xfrm>
          <a:off x="1765300" y="5589588"/>
          <a:ext cx="1831975" cy="587375"/>
        </p:xfrm>
        <a:graphic>
          <a:graphicData uri="http://schemas.openxmlformats.org/presentationml/2006/ole">
            <p:oleObj spid="_x0000_s41986" name="CorelDRAW" r:id="rId4" imgW="5659200" imgH="1865160" progId="">
              <p:embed/>
            </p:oleObj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165100" y="495300"/>
            <a:ext cx="8712200" cy="473075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pl-PL" sz="25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KONTROLA    STANU    TRZEŹWOŚCI </a:t>
            </a:r>
          </a:p>
        </p:txBody>
      </p:sp>
      <p:graphicFrame>
        <p:nvGraphicFramePr>
          <p:cNvPr id="2" name="Wykres 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13313231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4317330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2" descr="ruch_drogowy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5960073" y="5560480"/>
            <a:ext cx="1655762" cy="1203325"/>
          </a:xfrm>
          <a:prstGeom prst="flowChartDecision">
            <a:avLst/>
          </a:prstGeom>
          <a:noFill/>
          <a:ln>
            <a:noFill/>
          </a:ln>
          <a:extLst/>
        </p:spPr>
      </p:pic>
      <p:graphicFrame>
        <p:nvGraphicFramePr>
          <p:cNvPr id="21507" name="Object 38"/>
          <p:cNvGraphicFramePr>
            <a:graphicFrameLocks noChangeAspect="1"/>
          </p:cNvGraphicFramePr>
          <p:nvPr/>
        </p:nvGraphicFramePr>
        <p:xfrm>
          <a:off x="1765300" y="5589588"/>
          <a:ext cx="1831975" cy="587375"/>
        </p:xfrm>
        <a:graphic>
          <a:graphicData uri="http://schemas.openxmlformats.org/presentationml/2006/ole">
            <p:oleObj spid="_x0000_s21559" name="CorelDRAW" r:id="rId4" imgW="5659200" imgH="1865160" progId="">
              <p:embed/>
            </p:oleObj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165100" y="490538"/>
            <a:ext cx="8712200" cy="473075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pl-PL" sz="25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KOLIZJE     DROGOWE</a:t>
            </a:r>
          </a:p>
        </p:txBody>
      </p:sp>
      <p:graphicFrame>
        <p:nvGraphicFramePr>
          <p:cNvPr id="2" name="Wykres 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778975426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1637731" y="4681537"/>
            <a:ext cx="5978104" cy="682625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14338" name="Picture 12" descr="ruch_drogowy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5960073" y="5560480"/>
            <a:ext cx="1655762" cy="1203325"/>
          </a:xfrm>
          <a:prstGeom prst="flowChartDecision">
            <a:avLst/>
          </a:prstGeom>
          <a:noFill/>
          <a:ln>
            <a:noFill/>
          </a:ln>
          <a:extLst/>
        </p:spPr>
      </p:pic>
      <p:graphicFrame>
        <p:nvGraphicFramePr>
          <p:cNvPr id="22532" name="Object 38"/>
          <p:cNvGraphicFramePr>
            <a:graphicFrameLocks noChangeAspect="1"/>
          </p:cNvGraphicFramePr>
          <p:nvPr/>
        </p:nvGraphicFramePr>
        <p:xfrm>
          <a:off x="1765300" y="5589588"/>
          <a:ext cx="1831975" cy="587375"/>
        </p:xfrm>
        <a:graphic>
          <a:graphicData uri="http://schemas.openxmlformats.org/presentationml/2006/ole">
            <p:oleObj spid="_x0000_s22590" name="CorelDRAW" r:id="rId4" imgW="5659200" imgH="1865160" progId="">
              <p:embed/>
            </p:oleObj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165100" y="495300"/>
            <a:ext cx="8712200" cy="854075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pl-PL" sz="25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REPRESJE W ZAKRESIE WYKROCZEŃ DOTYCZĄCYCH BEZPIECZEŃSTWA W KOMUNIKACJI</a:t>
            </a:r>
          </a:p>
        </p:txBody>
      </p:sp>
      <p:graphicFrame>
        <p:nvGraphicFramePr>
          <p:cNvPr id="2" name="Wykres 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826391188"/>
              </p:ext>
            </p:extLst>
          </p:nvPr>
        </p:nvGraphicFramePr>
        <p:xfrm>
          <a:off x="504967" y="1349375"/>
          <a:ext cx="824324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626919" y="4773881"/>
            <a:ext cx="6151419" cy="40376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14338" name="Picture 12" descr="ruch_drogowy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5960073" y="5560480"/>
            <a:ext cx="1655762" cy="1203325"/>
          </a:xfrm>
          <a:prstGeom prst="flowChartDecision">
            <a:avLst/>
          </a:prstGeom>
          <a:noFill/>
          <a:ln>
            <a:noFill/>
          </a:ln>
          <a:extLst/>
        </p:spPr>
      </p:pic>
      <p:graphicFrame>
        <p:nvGraphicFramePr>
          <p:cNvPr id="25606" name="Object 38"/>
          <p:cNvGraphicFramePr>
            <a:graphicFrameLocks noChangeAspect="1"/>
          </p:cNvGraphicFramePr>
          <p:nvPr/>
        </p:nvGraphicFramePr>
        <p:xfrm>
          <a:off x="1765300" y="5589588"/>
          <a:ext cx="1831975" cy="587375"/>
        </p:xfrm>
        <a:graphic>
          <a:graphicData uri="http://schemas.openxmlformats.org/presentationml/2006/ole">
            <p:oleObj spid="_x0000_s25661" name="CorelDRAW" r:id="rId4" imgW="5659200" imgH="1865160" progId="">
              <p:embed/>
            </p:oleObj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165100" y="495300"/>
            <a:ext cx="8712200" cy="473075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pl-PL" sz="25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PROWADZENIE POJAZDU W STANIE NIETRZEŹWOŚCI</a:t>
            </a:r>
          </a:p>
        </p:txBody>
      </p:sp>
      <p:graphicFrame>
        <p:nvGraphicFramePr>
          <p:cNvPr id="2" name="Wykres 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431530438"/>
              </p:ext>
            </p:extLst>
          </p:nvPr>
        </p:nvGraphicFramePr>
        <p:xfrm>
          <a:off x="1524000" y="1397000"/>
          <a:ext cx="5995988" cy="3781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2" descr="ruch_drogowy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5960073" y="5560480"/>
            <a:ext cx="1655762" cy="1203325"/>
          </a:xfrm>
          <a:prstGeom prst="flowChartDecision">
            <a:avLst/>
          </a:prstGeom>
          <a:noFill/>
          <a:ln>
            <a:noFill/>
          </a:ln>
          <a:extLst/>
        </p:spPr>
      </p:pic>
      <p:graphicFrame>
        <p:nvGraphicFramePr>
          <p:cNvPr id="26627" name="Object 4"/>
          <p:cNvGraphicFramePr>
            <a:graphicFrameLocks noChangeAspect="1"/>
          </p:cNvGraphicFramePr>
          <p:nvPr/>
        </p:nvGraphicFramePr>
        <p:xfrm>
          <a:off x="1765300" y="5589588"/>
          <a:ext cx="1831975" cy="587375"/>
        </p:xfrm>
        <a:graphic>
          <a:graphicData uri="http://schemas.openxmlformats.org/presentationml/2006/ole">
            <p:oleObj spid="_x0000_s26683" name="CorelDRAW" r:id="rId4" imgW="5659200" imgH="1865160" progId="">
              <p:embed/>
            </p:oleObj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165100" y="495300"/>
            <a:ext cx="8712200" cy="1235075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pl-PL" sz="25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PROCENTOWY UDZIAŁ POLICJANTÓW RUCHU DROGOWEGO PEŁNIĄCYCH BEZPOŚREDNIO SŁUŻBĘ NA DRODZE</a:t>
            </a:r>
          </a:p>
        </p:txBody>
      </p:sp>
      <p:graphicFrame>
        <p:nvGraphicFramePr>
          <p:cNvPr id="2" name="Wykres 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070342539"/>
              </p:ext>
            </p:extLst>
          </p:nvPr>
        </p:nvGraphicFramePr>
        <p:xfrm>
          <a:off x="1965325" y="1951038"/>
          <a:ext cx="5654675" cy="3509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4418013"/>
            <a:ext cx="2797175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4" cstate="print">
            <a:lum bright="-30000" contrast="5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925" y="3378200"/>
            <a:ext cx="1903413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7652" name="Object 38"/>
          <p:cNvGraphicFramePr>
            <a:graphicFrameLocks noGrp="1" noChangeAspect="1"/>
          </p:cNvGraphicFramePr>
          <p:nvPr/>
        </p:nvGraphicFramePr>
        <p:xfrm>
          <a:off x="2095500" y="460375"/>
          <a:ext cx="4244975" cy="1397000"/>
        </p:xfrm>
        <a:graphic>
          <a:graphicData uri="http://schemas.openxmlformats.org/presentationml/2006/ole">
            <p:oleObj spid="_x0000_s27689" name="CorelDRAW" r:id="rId5" imgW="5659200" imgH="1865160" progId="">
              <p:embed/>
            </p:oleObj>
          </a:graphicData>
        </a:graphic>
      </p:graphicFrame>
      <p:pic>
        <p:nvPicPr>
          <p:cNvPr id="8" name="Obraz 7"/>
          <p:cNvPicPr/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3443843" y="3204803"/>
            <a:ext cx="2349500" cy="1562100"/>
          </a:xfrm>
          <a:prstGeom prst="flowChartDecision">
            <a:avLst/>
          </a:prstGeom>
        </p:spPr>
      </p:pic>
      <p:sp>
        <p:nvSpPr>
          <p:cNvPr id="9" name="Tytuł 1"/>
          <p:cNvSpPr txBox="1">
            <a:spLocks/>
          </p:cNvSpPr>
          <p:nvPr/>
        </p:nvSpPr>
        <p:spPr>
          <a:xfrm>
            <a:off x="314325" y="2298700"/>
            <a:ext cx="8510588" cy="1325563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pl-PL" dirty="0" smtClean="0"/>
              <a:t>SŁUŻBA KRYMINALNA</a:t>
            </a:r>
            <a:endParaRPr lang="pl-PL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360px-POL_policja_korpus_kryminalna_AR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25" y="6034088"/>
            <a:ext cx="12382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8675" name="Object 35"/>
          <p:cNvGraphicFramePr>
            <a:graphicFrameLocks noChangeAspect="1"/>
          </p:cNvGraphicFramePr>
          <p:nvPr/>
        </p:nvGraphicFramePr>
        <p:xfrm>
          <a:off x="1230313" y="6034088"/>
          <a:ext cx="1831975" cy="587375"/>
        </p:xfrm>
        <a:graphic>
          <a:graphicData uri="http://schemas.openxmlformats.org/presentationml/2006/ole">
            <p:oleObj spid="_x0000_s28722" name="CorelDRAW" r:id="rId4" imgW="5659200" imgH="1865160" progId="">
              <p:embed/>
            </p:oleObj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403225" y="571500"/>
            <a:ext cx="8502650" cy="94615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pl-PL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ILOŚĆ WSZCZĘTYCH POSTĘPOWAŃ PRZYGOTOWAWCZYCH</a:t>
            </a:r>
          </a:p>
        </p:txBody>
      </p:sp>
      <p:graphicFrame>
        <p:nvGraphicFramePr>
          <p:cNvPr id="2" name="Wykres 1"/>
          <p:cNvGraphicFramePr/>
          <p:nvPr>
            <p:extLst>
              <p:ext uri="{D42A27DB-BD31-4B8C-83A1-F6EECF244321}">
                <p14:modId xmlns="" xmlns:p14="http://schemas.microsoft.com/office/powerpoint/2010/main" val="928409280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zaokrąglony 4"/>
          <p:cNvSpPr/>
          <p:nvPr/>
        </p:nvSpPr>
        <p:spPr>
          <a:xfrm>
            <a:off x="1323975" y="558800"/>
            <a:ext cx="6715125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graphicFrame>
        <p:nvGraphicFramePr>
          <p:cNvPr id="2" name="Wykres 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912587499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1706563" y="558800"/>
            <a:ext cx="5980112" cy="6477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l-PL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WYKRYWALNOŚĆ OGÓLNA W KMP W PRZEMYŚLU</a:t>
            </a:r>
          </a:p>
          <a:p>
            <a:pPr>
              <a:defRPr/>
            </a:pPr>
            <a:r>
              <a:rPr lang="pl-PL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ODNIESIENIU DO GARNIZONU PODKARPACKIEGO</a:t>
            </a:r>
            <a:r>
              <a:rPr lang="pl-PL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pl-PL" dirty="0">
              <a:solidFill>
                <a:srgbClr val="CC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701" name="Picture 5" descr="360px-POL_policja_korpus_kryminalna_AR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25" y="6034088"/>
            <a:ext cx="12382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9702" name="Object 35"/>
          <p:cNvGraphicFramePr>
            <a:graphicFrameLocks noChangeAspect="1"/>
          </p:cNvGraphicFramePr>
          <p:nvPr/>
        </p:nvGraphicFramePr>
        <p:xfrm>
          <a:off x="1230313" y="6034088"/>
          <a:ext cx="1831975" cy="587375"/>
        </p:xfrm>
        <a:graphic>
          <a:graphicData uri="http://schemas.openxmlformats.org/presentationml/2006/ole">
            <p:oleObj spid="_x0000_s29748" name="CorelDRAW" r:id="rId5" imgW="5659200" imgH="1865160" progId="">
              <p:embed/>
            </p:oleObj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zaokrąglony 9"/>
          <p:cNvSpPr/>
          <p:nvPr/>
        </p:nvSpPr>
        <p:spPr>
          <a:xfrm>
            <a:off x="514350" y="4141788"/>
            <a:ext cx="2351088" cy="17938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1" name="Prostokąt zaokrąglony 10"/>
          <p:cNvSpPr/>
          <p:nvPr/>
        </p:nvSpPr>
        <p:spPr>
          <a:xfrm>
            <a:off x="496888" y="3970338"/>
            <a:ext cx="4576762" cy="34448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9" name="Prostokąt zaokrąglony 8"/>
          <p:cNvSpPr/>
          <p:nvPr/>
        </p:nvSpPr>
        <p:spPr>
          <a:xfrm>
            <a:off x="495300" y="2967038"/>
            <a:ext cx="1962150" cy="9858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8" name="Prostokąt zaokrąglony 7"/>
          <p:cNvSpPr/>
          <p:nvPr/>
        </p:nvSpPr>
        <p:spPr>
          <a:xfrm>
            <a:off x="538163" y="1235075"/>
            <a:ext cx="3494087" cy="13652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5" name="Prostokąt zaokrąglony 4"/>
          <p:cNvSpPr/>
          <p:nvPr/>
        </p:nvSpPr>
        <p:spPr>
          <a:xfrm>
            <a:off x="5018088" y="1096963"/>
            <a:ext cx="3954462" cy="14684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4" name="Prostokąt zaokrąglony 3"/>
          <p:cNvSpPr/>
          <p:nvPr/>
        </p:nvSpPr>
        <p:spPr>
          <a:xfrm>
            <a:off x="3152775" y="5801945"/>
            <a:ext cx="4014788" cy="5699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3" name="Prostokąt zaokrąglony 2"/>
          <p:cNvSpPr/>
          <p:nvPr/>
        </p:nvSpPr>
        <p:spPr>
          <a:xfrm>
            <a:off x="4789488" y="4314825"/>
            <a:ext cx="4014787" cy="1117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4105" name="Text Box 4"/>
          <p:cNvSpPr txBox="1">
            <a:spLocks noChangeArrowheads="1"/>
          </p:cNvSpPr>
          <p:nvPr/>
        </p:nvSpPr>
        <p:spPr bwMode="auto">
          <a:xfrm>
            <a:off x="508000" y="728663"/>
            <a:ext cx="8505825" cy="609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l-PL" altLang="pl-PL" sz="2000" dirty="0">
              <a:solidFill>
                <a:srgbClr val="161616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pl-PL" altLang="pl-PL" sz="2000" dirty="0">
                <a:solidFill>
                  <a:srgbClr val="161616"/>
                </a:solidFill>
              </a:rPr>
              <a:t>Stan kadrowy:				Stan kadrowy pionów:</a:t>
            </a:r>
          </a:p>
          <a:p>
            <a:pPr eaLnBrk="1" hangingPunct="1">
              <a:spcBef>
                <a:spcPct val="20000"/>
              </a:spcBef>
            </a:pPr>
            <a:r>
              <a:rPr lang="pl-PL" altLang="pl-PL" sz="2000" dirty="0">
                <a:solidFill>
                  <a:srgbClr val="161616"/>
                </a:solidFill>
                <a:cs typeface="Times New Roman" pitchFamily="18" charset="0"/>
              </a:rPr>
              <a:t>•  </a:t>
            </a:r>
            <a:r>
              <a:rPr lang="pl-PL" altLang="pl-PL" sz="2000" dirty="0">
                <a:solidFill>
                  <a:srgbClr val="161616"/>
                </a:solidFill>
              </a:rPr>
              <a:t>Policjanci – </a:t>
            </a:r>
            <a:r>
              <a:rPr lang="pl-PL" altLang="pl-PL" sz="2000" dirty="0" smtClean="0">
                <a:solidFill>
                  <a:srgbClr val="161616"/>
                </a:solidFill>
              </a:rPr>
              <a:t>265 </a:t>
            </a:r>
            <a:r>
              <a:rPr lang="pl-PL" altLang="pl-PL" sz="2000" dirty="0">
                <a:solidFill>
                  <a:srgbClr val="161616"/>
                </a:solidFill>
              </a:rPr>
              <a:t>etatów; 			•  Logistyka – </a:t>
            </a:r>
            <a:r>
              <a:rPr lang="pl-PL" altLang="pl-PL" sz="2000" dirty="0" smtClean="0">
                <a:solidFill>
                  <a:srgbClr val="161616"/>
                </a:solidFill>
              </a:rPr>
              <a:t>4 </a:t>
            </a:r>
            <a:r>
              <a:rPr lang="pl-PL" altLang="pl-PL" sz="2000" dirty="0">
                <a:solidFill>
                  <a:srgbClr val="161616"/>
                </a:solidFill>
              </a:rPr>
              <a:t>etatów;</a:t>
            </a:r>
          </a:p>
          <a:p>
            <a:pPr eaLnBrk="1" hangingPunct="1"/>
            <a:r>
              <a:rPr lang="pl-PL" altLang="pl-PL" sz="2000" dirty="0">
                <a:solidFill>
                  <a:srgbClr val="161616"/>
                </a:solidFill>
              </a:rPr>
              <a:t>•  Cywile – </a:t>
            </a:r>
            <a:r>
              <a:rPr lang="pl-PL" altLang="pl-PL" sz="2000" dirty="0" smtClean="0">
                <a:solidFill>
                  <a:srgbClr val="161616"/>
                </a:solidFill>
              </a:rPr>
              <a:t>56,25 </a:t>
            </a:r>
            <a:r>
              <a:rPr lang="pl-PL" altLang="pl-PL" sz="2000" dirty="0">
                <a:solidFill>
                  <a:srgbClr val="161616"/>
                </a:solidFill>
              </a:rPr>
              <a:t>etatu; 			•  Prewencja – 168 etatów;</a:t>
            </a:r>
          </a:p>
          <a:p>
            <a:pPr eaLnBrk="1" hangingPunct="1"/>
            <a:r>
              <a:rPr lang="pl-PL" altLang="pl-PL" sz="2000" dirty="0">
                <a:solidFill>
                  <a:srgbClr val="161616"/>
                </a:solidFill>
              </a:rPr>
              <a:t>•  Wakaty – cywilny </a:t>
            </a:r>
            <a:r>
              <a:rPr lang="pl-PL" altLang="pl-PL" sz="2000" dirty="0" smtClean="0">
                <a:solidFill>
                  <a:srgbClr val="161616"/>
                </a:solidFill>
              </a:rPr>
              <a:t>3; </a:t>
            </a:r>
            <a:r>
              <a:rPr lang="pl-PL" altLang="pl-PL" sz="2000" dirty="0">
                <a:solidFill>
                  <a:srgbClr val="161616"/>
                </a:solidFill>
              </a:rPr>
              <a:t>			•  Kryminalny – </a:t>
            </a:r>
            <a:r>
              <a:rPr lang="pl-PL" altLang="pl-PL" sz="2000" dirty="0" smtClean="0">
                <a:solidFill>
                  <a:srgbClr val="161616"/>
                </a:solidFill>
              </a:rPr>
              <a:t>87 </a:t>
            </a:r>
            <a:r>
              <a:rPr lang="pl-PL" altLang="pl-PL" sz="2000" dirty="0">
                <a:solidFill>
                  <a:srgbClr val="161616"/>
                </a:solidFill>
              </a:rPr>
              <a:t>etatów.</a:t>
            </a:r>
          </a:p>
          <a:p>
            <a:pPr eaLnBrk="1" hangingPunct="1">
              <a:spcBef>
                <a:spcPct val="20000"/>
              </a:spcBef>
            </a:pPr>
            <a:r>
              <a:rPr lang="pl-PL" altLang="pl-PL" sz="2000" dirty="0">
                <a:solidFill>
                  <a:srgbClr val="161616"/>
                </a:solidFill>
              </a:rPr>
              <a:t>			</a:t>
            </a:r>
          </a:p>
          <a:p>
            <a:pPr eaLnBrk="1" hangingPunct="1">
              <a:spcBef>
                <a:spcPct val="30000"/>
              </a:spcBef>
            </a:pPr>
            <a:r>
              <a:rPr lang="pl-PL" altLang="pl-PL" sz="2000" dirty="0">
                <a:solidFill>
                  <a:srgbClr val="161616"/>
                </a:solidFill>
              </a:rPr>
              <a:t>  Kierownictwo:  </a:t>
            </a:r>
          </a:p>
          <a:p>
            <a:pPr eaLnBrk="1" hangingPunct="1">
              <a:spcBef>
                <a:spcPct val="20000"/>
              </a:spcBef>
            </a:pPr>
            <a:r>
              <a:rPr lang="pl-PL" altLang="pl-PL" sz="2000" dirty="0">
                <a:solidFill>
                  <a:srgbClr val="161616"/>
                </a:solidFill>
              </a:rPr>
              <a:t>•  3 KMP;</a:t>
            </a:r>
          </a:p>
          <a:p>
            <a:pPr eaLnBrk="1" hangingPunct="1"/>
            <a:r>
              <a:rPr lang="pl-PL" altLang="pl-PL" sz="2000" dirty="0">
                <a:solidFill>
                  <a:srgbClr val="161616"/>
                </a:solidFill>
              </a:rPr>
              <a:t>•  3 KP.</a:t>
            </a:r>
          </a:p>
          <a:p>
            <a:pPr eaLnBrk="1" hangingPunct="1">
              <a:spcBef>
                <a:spcPct val="20000"/>
              </a:spcBef>
            </a:pPr>
            <a:r>
              <a:rPr lang="pl-PL" altLang="pl-PL" sz="2000" dirty="0">
                <a:solidFill>
                  <a:srgbClr val="161616"/>
                </a:solidFill>
              </a:rPr>
              <a:t>Przeniesienia z innych jednostek Policji  </a:t>
            </a:r>
            <a:r>
              <a:rPr lang="pl-PL" altLang="pl-PL" sz="2000" dirty="0" smtClean="0">
                <a:solidFill>
                  <a:srgbClr val="161616"/>
                </a:solidFill>
              </a:rPr>
              <a:t>10:</a:t>
            </a:r>
            <a:endParaRPr lang="pl-PL" altLang="pl-PL" sz="2000" dirty="0">
              <a:solidFill>
                <a:srgbClr val="161616"/>
              </a:solidFill>
            </a:endParaRPr>
          </a:p>
          <a:p>
            <a:pPr eaLnBrk="1" hangingPunct="1"/>
            <a:r>
              <a:rPr lang="pl-PL" altLang="pl-PL" sz="2000" dirty="0">
                <a:solidFill>
                  <a:srgbClr val="161616"/>
                </a:solidFill>
              </a:rPr>
              <a:t>• </a:t>
            </a:r>
            <a:r>
              <a:rPr lang="pl-PL" altLang="pl-PL" sz="2000" dirty="0" smtClean="0">
                <a:solidFill>
                  <a:srgbClr val="161616"/>
                </a:solidFill>
              </a:rPr>
              <a:t>Kraków– 5;</a:t>
            </a:r>
            <a:endParaRPr lang="pl-PL" altLang="pl-PL" sz="2000" dirty="0">
              <a:solidFill>
                <a:srgbClr val="161616"/>
              </a:solidFill>
            </a:endParaRPr>
          </a:p>
          <a:p>
            <a:pPr eaLnBrk="1" hangingPunct="1"/>
            <a:r>
              <a:rPr lang="pl-PL" altLang="pl-PL" sz="2000" dirty="0">
                <a:solidFill>
                  <a:srgbClr val="161616"/>
                </a:solidFill>
              </a:rPr>
              <a:t>•  Rzeszów – </a:t>
            </a:r>
            <a:r>
              <a:rPr lang="pl-PL" altLang="pl-PL" sz="2000" dirty="0" smtClean="0">
                <a:solidFill>
                  <a:srgbClr val="161616"/>
                </a:solidFill>
              </a:rPr>
              <a:t>2;</a:t>
            </a:r>
            <a:endParaRPr lang="pl-PL" altLang="pl-PL" sz="2000" dirty="0">
              <a:solidFill>
                <a:srgbClr val="161616"/>
              </a:solidFill>
            </a:endParaRPr>
          </a:p>
          <a:p>
            <a:pPr eaLnBrk="1" hangingPunct="1"/>
            <a:r>
              <a:rPr lang="pl-PL" altLang="pl-PL" sz="2000" dirty="0">
                <a:solidFill>
                  <a:srgbClr val="161616"/>
                </a:solidFill>
              </a:rPr>
              <a:t>•  </a:t>
            </a:r>
            <a:r>
              <a:rPr lang="pl-PL" altLang="pl-PL" sz="2000" dirty="0" smtClean="0">
                <a:solidFill>
                  <a:srgbClr val="161616"/>
                </a:solidFill>
              </a:rPr>
              <a:t>Łódź– </a:t>
            </a:r>
            <a:r>
              <a:rPr lang="pl-PL" altLang="pl-PL" sz="2000" dirty="0">
                <a:solidFill>
                  <a:srgbClr val="161616"/>
                </a:solidFill>
              </a:rPr>
              <a:t>1;</a:t>
            </a:r>
          </a:p>
          <a:p>
            <a:pPr eaLnBrk="1" hangingPunct="1"/>
            <a:r>
              <a:rPr lang="pl-PL" altLang="pl-PL" sz="2000" dirty="0">
                <a:solidFill>
                  <a:srgbClr val="161616"/>
                </a:solidFill>
              </a:rPr>
              <a:t>•  </a:t>
            </a:r>
            <a:r>
              <a:rPr lang="pl-PL" altLang="pl-PL" sz="2000" dirty="0" smtClean="0">
                <a:solidFill>
                  <a:srgbClr val="161616"/>
                </a:solidFill>
              </a:rPr>
              <a:t>Tarnów– </a:t>
            </a:r>
            <a:r>
              <a:rPr lang="pl-PL" altLang="pl-PL" sz="2000" dirty="0">
                <a:solidFill>
                  <a:srgbClr val="161616"/>
                </a:solidFill>
              </a:rPr>
              <a:t>1</a:t>
            </a:r>
            <a:r>
              <a:rPr lang="pl-PL" altLang="pl-PL" sz="2000" dirty="0" smtClean="0">
                <a:solidFill>
                  <a:srgbClr val="161616"/>
                </a:solidFill>
              </a:rPr>
              <a:t>;</a:t>
            </a:r>
          </a:p>
          <a:p>
            <a:pPr eaLnBrk="1" hangingPunct="1"/>
            <a:r>
              <a:rPr lang="pl-PL" altLang="pl-PL" sz="2000" dirty="0" smtClean="0">
                <a:solidFill>
                  <a:srgbClr val="161616"/>
                </a:solidFill>
              </a:rPr>
              <a:t>•  Stalowa Wola– 1;</a:t>
            </a:r>
            <a:r>
              <a:rPr lang="pl-PL" altLang="pl-PL" sz="2000" dirty="0">
                <a:solidFill>
                  <a:srgbClr val="161616"/>
                </a:solidFill>
              </a:rPr>
              <a:t>				</a:t>
            </a:r>
          </a:p>
          <a:p>
            <a:pPr eaLnBrk="1" hangingPunct="1"/>
            <a:r>
              <a:rPr lang="pl-PL" altLang="pl-PL" sz="2000" dirty="0">
                <a:solidFill>
                  <a:srgbClr val="161616"/>
                </a:solidFill>
              </a:rPr>
              <a:t>			Nowo przyjęci funkcjonariusze </a:t>
            </a:r>
            <a:r>
              <a:rPr lang="pl-PL" altLang="pl-PL" sz="2000" dirty="0" smtClean="0">
                <a:solidFill>
                  <a:srgbClr val="161616"/>
                </a:solidFill>
              </a:rPr>
              <a:t>6.</a:t>
            </a:r>
            <a:endParaRPr lang="pl-PL" altLang="pl-PL" sz="2000" dirty="0">
              <a:solidFill>
                <a:srgbClr val="161616"/>
              </a:solidFill>
            </a:endParaRPr>
          </a:p>
          <a:p>
            <a:pPr eaLnBrk="1" hangingPunct="1"/>
            <a:endParaRPr lang="pl-PL" altLang="pl-PL" dirty="0">
              <a:solidFill>
                <a:srgbClr val="161616"/>
              </a:solidFill>
            </a:endParaRPr>
          </a:p>
          <a:p>
            <a:pPr eaLnBrk="1" hangingPunct="1"/>
            <a:endParaRPr lang="pl-PL" altLang="pl-PL" sz="2000" dirty="0">
              <a:solidFill>
                <a:srgbClr val="161616"/>
              </a:solidFill>
            </a:endParaRPr>
          </a:p>
        </p:txBody>
      </p:sp>
      <p:sp>
        <p:nvSpPr>
          <p:cNvPr id="4106" name="Text Box 5"/>
          <p:cNvSpPr txBox="1">
            <a:spLocks noChangeArrowheads="1"/>
          </p:cNvSpPr>
          <p:nvPr/>
        </p:nvSpPr>
        <p:spPr bwMode="auto">
          <a:xfrm>
            <a:off x="4760913" y="4083050"/>
            <a:ext cx="3867150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l-PL" altLang="pl-PL" dirty="0">
              <a:solidFill>
                <a:srgbClr val="161616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pl-PL" altLang="pl-PL" dirty="0">
                <a:solidFill>
                  <a:srgbClr val="161616"/>
                </a:solidFill>
              </a:rPr>
              <a:t>Odeszło z KMP </a:t>
            </a:r>
            <a:r>
              <a:rPr lang="pl-PL" altLang="pl-PL" dirty="0" smtClean="0">
                <a:solidFill>
                  <a:srgbClr val="161616"/>
                </a:solidFill>
              </a:rPr>
              <a:t>18 </a:t>
            </a:r>
            <a:r>
              <a:rPr lang="pl-PL" altLang="pl-PL" dirty="0">
                <a:solidFill>
                  <a:srgbClr val="161616"/>
                </a:solidFill>
              </a:rPr>
              <a:t>funkcjonariuszy:</a:t>
            </a:r>
          </a:p>
          <a:p>
            <a:pPr eaLnBrk="1" hangingPunct="1"/>
            <a:r>
              <a:rPr lang="pl-PL" altLang="pl-PL" dirty="0">
                <a:solidFill>
                  <a:srgbClr val="161616"/>
                </a:solidFill>
              </a:rPr>
              <a:t>	•  ze służby – </a:t>
            </a:r>
            <a:r>
              <a:rPr lang="pl-PL" altLang="pl-PL" dirty="0" smtClean="0">
                <a:solidFill>
                  <a:srgbClr val="161616"/>
                </a:solidFill>
              </a:rPr>
              <a:t>10;</a:t>
            </a:r>
            <a:endParaRPr lang="pl-PL" altLang="pl-PL" dirty="0">
              <a:solidFill>
                <a:srgbClr val="161616"/>
              </a:solidFill>
            </a:endParaRPr>
          </a:p>
          <a:p>
            <a:pPr eaLnBrk="1" hangingPunct="1"/>
            <a:r>
              <a:rPr lang="pl-PL" altLang="pl-PL" dirty="0">
                <a:solidFill>
                  <a:srgbClr val="161616"/>
                </a:solidFill>
              </a:rPr>
              <a:t>	•  do innych jednostek – </a:t>
            </a:r>
            <a:r>
              <a:rPr lang="pl-PL" altLang="pl-PL" dirty="0" smtClean="0">
                <a:solidFill>
                  <a:srgbClr val="161616"/>
                </a:solidFill>
              </a:rPr>
              <a:t>8</a:t>
            </a:r>
            <a:endParaRPr lang="pl-PL" altLang="pl-PL" dirty="0"/>
          </a:p>
        </p:txBody>
      </p:sp>
      <p:graphicFrame>
        <p:nvGraphicFramePr>
          <p:cNvPr id="4107" name="Object 49"/>
          <p:cNvGraphicFramePr>
            <a:graphicFrameLocks noChangeAspect="1"/>
          </p:cNvGraphicFramePr>
          <p:nvPr/>
        </p:nvGraphicFramePr>
        <p:xfrm>
          <a:off x="1252538" y="6105525"/>
          <a:ext cx="1833562" cy="600075"/>
        </p:xfrm>
        <a:graphic>
          <a:graphicData uri="http://schemas.openxmlformats.org/presentationml/2006/ole">
            <p:oleObj spid="_x0000_s4146" name="CorelDRAW" r:id="rId3" imgW="5659200" imgH="1865160" progId="">
              <p:embed/>
            </p:oleObj>
          </a:graphicData>
        </a:graphic>
      </p:graphicFrame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14338" y="223838"/>
            <a:ext cx="8229600" cy="504825"/>
          </a:xfrm>
        </p:spPr>
        <p:txBody>
          <a:bodyPr/>
          <a:lstStyle/>
          <a:p>
            <a:pPr eaLnBrk="1" hangingPunct="1">
              <a:defRPr/>
            </a:pPr>
            <a:r>
              <a:rPr lang="pl-PL" sz="2800" dirty="0" smtClean="0"/>
              <a:t>STAN ETATOWY KMP W PRZEMYŚLU NA DZIEŃ 31 GRUDNIA 2020 r.</a:t>
            </a:r>
          </a:p>
        </p:txBody>
      </p:sp>
      <p:pic>
        <p:nvPicPr>
          <p:cNvPr id="14" name="Obraz 13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7233856" y="6086901"/>
            <a:ext cx="1085108" cy="771099"/>
          </a:xfrm>
          <a:prstGeom prst="diamond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zaokrąglony 2"/>
          <p:cNvSpPr/>
          <p:nvPr/>
        </p:nvSpPr>
        <p:spPr>
          <a:xfrm>
            <a:off x="1323975" y="558800"/>
            <a:ext cx="6715125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WYKRYWALNOŚĆ PRZESTEPSTW KRYMINALNYCH</a:t>
            </a:r>
            <a:endParaRPr lang="pl-PL" dirty="0"/>
          </a:p>
        </p:txBody>
      </p:sp>
      <p:graphicFrame>
        <p:nvGraphicFramePr>
          <p:cNvPr id="2" name="Wykres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81560553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0724" name="Picture 5" descr="360px-POL_policja_korpus_kryminalna_AR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25" y="6034088"/>
            <a:ext cx="12382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25" name="Object 35"/>
          <p:cNvGraphicFramePr>
            <a:graphicFrameLocks noChangeAspect="1"/>
          </p:cNvGraphicFramePr>
          <p:nvPr/>
        </p:nvGraphicFramePr>
        <p:xfrm>
          <a:off x="1230313" y="6034088"/>
          <a:ext cx="1831975" cy="587375"/>
        </p:xfrm>
        <a:graphic>
          <a:graphicData uri="http://schemas.openxmlformats.org/presentationml/2006/ole">
            <p:oleObj spid="_x0000_s30771" name="CorelDRAW" r:id="rId5" imgW="5659200" imgH="1865160" progId="">
              <p:embed/>
            </p:oleObj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zaokrąglony 2"/>
          <p:cNvSpPr/>
          <p:nvPr/>
        </p:nvSpPr>
        <p:spPr>
          <a:xfrm>
            <a:off x="1323975" y="558800"/>
            <a:ext cx="6715125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WYKRYWALNOŚĆ WYBRANYCH 7 KATEGORII PRZESTEPSTW KRYMINALNYCH</a:t>
            </a:r>
            <a:endParaRPr lang="pl-PL" dirty="0"/>
          </a:p>
        </p:txBody>
      </p:sp>
      <p:graphicFrame>
        <p:nvGraphicFramePr>
          <p:cNvPr id="2" name="Wykres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84006959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1748" name="Picture 5" descr="360px-POL_policja_korpus_kryminalna_AR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25" y="6034088"/>
            <a:ext cx="12382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1749" name="Object 35"/>
          <p:cNvGraphicFramePr>
            <a:graphicFrameLocks noChangeAspect="1"/>
          </p:cNvGraphicFramePr>
          <p:nvPr/>
        </p:nvGraphicFramePr>
        <p:xfrm>
          <a:off x="1230313" y="6034088"/>
          <a:ext cx="1831975" cy="587375"/>
        </p:xfrm>
        <a:graphic>
          <a:graphicData uri="http://schemas.openxmlformats.org/presentationml/2006/ole">
            <p:oleObj spid="_x0000_s31795" name="CorelDRAW" r:id="rId5" imgW="5659200" imgH="1865160" progId="">
              <p:embed/>
            </p:oleObj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360px-POL_policja_korpus_kryminalna_AR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25" y="6034088"/>
            <a:ext cx="12382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2771" name="Object 33"/>
          <p:cNvGraphicFramePr>
            <a:graphicFrameLocks noChangeAspect="1"/>
          </p:cNvGraphicFramePr>
          <p:nvPr/>
        </p:nvGraphicFramePr>
        <p:xfrm>
          <a:off x="1230313" y="6034088"/>
          <a:ext cx="1831975" cy="587375"/>
        </p:xfrm>
        <a:graphic>
          <a:graphicData uri="http://schemas.openxmlformats.org/presentationml/2006/ole">
            <p:oleObj spid="_x0000_s32816" name="CorelDRAW" r:id="rId4" imgW="5659200" imgH="1865160" progId="">
              <p:embed/>
            </p:oleObj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403225" y="571500"/>
            <a:ext cx="8502650" cy="519113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pl-PL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PRZESTEPSTWA GOSPODARCZE</a:t>
            </a:r>
          </a:p>
        </p:txBody>
      </p:sp>
      <p:graphicFrame>
        <p:nvGraphicFramePr>
          <p:cNvPr id="2" name="Wykres 1"/>
          <p:cNvGraphicFramePr/>
          <p:nvPr>
            <p:extLst>
              <p:ext uri="{D42A27DB-BD31-4B8C-83A1-F6EECF244321}">
                <p14:modId xmlns="" xmlns:p14="http://schemas.microsoft.com/office/powerpoint/2010/main" val="313478516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360px-POL_policja_korpus_kryminalna_AR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25" y="6034088"/>
            <a:ext cx="12382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3795" name="Object 2"/>
          <p:cNvGraphicFramePr>
            <a:graphicFrameLocks noChangeAspect="1"/>
          </p:cNvGraphicFramePr>
          <p:nvPr/>
        </p:nvGraphicFramePr>
        <p:xfrm>
          <a:off x="1230313" y="6034088"/>
          <a:ext cx="1831975" cy="587375"/>
        </p:xfrm>
        <a:graphic>
          <a:graphicData uri="http://schemas.openxmlformats.org/presentationml/2006/ole">
            <p:oleObj spid="_x0000_s33841" name="CorelDRAW" r:id="rId4" imgW="5659200" imgH="1865160" progId="">
              <p:embed/>
            </p:oleObj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403225" y="571500"/>
            <a:ext cx="8502650" cy="519113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pl-PL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PRZESTEPSTWA GOSPODARCZE</a:t>
            </a:r>
          </a:p>
        </p:txBody>
      </p:sp>
      <p:graphicFrame>
        <p:nvGraphicFramePr>
          <p:cNvPr id="2" name="Wykres 1"/>
          <p:cNvGraphicFramePr/>
          <p:nvPr>
            <p:extLst>
              <p:ext uri="{D42A27DB-BD31-4B8C-83A1-F6EECF244321}">
                <p14:modId xmlns="" xmlns:p14="http://schemas.microsoft.com/office/powerpoint/2010/main" val="2543246538"/>
              </p:ext>
            </p:extLst>
          </p:nvPr>
        </p:nvGraphicFramePr>
        <p:xfrm>
          <a:off x="641445" y="1397000"/>
          <a:ext cx="812041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360px-POL_policja_korpus_kryminalna_AR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25" y="6034088"/>
            <a:ext cx="12382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3795" name="Object 2"/>
          <p:cNvGraphicFramePr>
            <a:graphicFrameLocks noChangeAspect="1"/>
          </p:cNvGraphicFramePr>
          <p:nvPr/>
        </p:nvGraphicFramePr>
        <p:xfrm>
          <a:off x="1230313" y="6034088"/>
          <a:ext cx="1831975" cy="587375"/>
        </p:xfrm>
        <a:graphic>
          <a:graphicData uri="http://schemas.openxmlformats.org/presentationml/2006/ole">
            <p:oleObj spid="_x0000_s68610" name="CorelDRAW" r:id="rId4" imgW="5659200" imgH="1865160" progId="">
              <p:embed/>
            </p:oleObj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403225" y="571500"/>
            <a:ext cx="8502650" cy="954107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pl-PL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ILOŚĆ POSTĘPOWAŃ Z TYMCZASOWYM ZAJĘCIEM MIENIA</a:t>
            </a:r>
          </a:p>
        </p:txBody>
      </p:sp>
      <p:graphicFrame>
        <p:nvGraphicFramePr>
          <p:cNvPr id="2" name="Wykres 1"/>
          <p:cNvGraphicFramePr/>
          <p:nvPr>
            <p:extLst>
              <p:ext uri="{D42A27DB-BD31-4B8C-83A1-F6EECF244321}">
                <p14:modId xmlns="" xmlns:p14="http://schemas.microsoft.com/office/powerpoint/2010/main" val="2543246538"/>
              </p:ext>
            </p:extLst>
          </p:nvPr>
        </p:nvGraphicFramePr>
        <p:xfrm>
          <a:off x="641445" y="1397000"/>
          <a:ext cx="812041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360px-POL_policja_korpus_kryminalna_AR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25" y="6034088"/>
            <a:ext cx="12382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4819" name="Object 34"/>
          <p:cNvGraphicFramePr>
            <a:graphicFrameLocks noChangeAspect="1"/>
          </p:cNvGraphicFramePr>
          <p:nvPr/>
        </p:nvGraphicFramePr>
        <p:xfrm>
          <a:off x="1230313" y="6034088"/>
          <a:ext cx="1831975" cy="587375"/>
        </p:xfrm>
        <a:graphic>
          <a:graphicData uri="http://schemas.openxmlformats.org/presentationml/2006/ole">
            <p:oleObj spid="_x0000_s34886" name="CorelDRAW" r:id="rId4" imgW="5659200" imgH="1865160" progId="">
              <p:embed/>
            </p:oleObj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403225" y="417513"/>
            <a:ext cx="8502650" cy="94615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pl-PL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POSTEPOWANIA Z MIENIEM ZABEZPIECZONYM </a:t>
            </a:r>
          </a:p>
        </p:txBody>
      </p:sp>
      <p:graphicFrame>
        <p:nvGraphicFramePr>
          <p:cNvPr id="2" name="Wykres 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403196590"/>
              </p:ext>
            </p:extLst>
          </p:nvPr>
        </p:nvGraphicFramePr>
        <p:xfrm>
          <a:off x="1" y="1363663"/>
          <a:ext cx="8905874" cy="4518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128713" y="4703763"/>
            <a:ext cx="6745287" cy="617537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35843" name="Picture 5" descr="360px-POL_policja_korpus_kryminalna_AR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25" y="6034088"/>
            <a:ext cx="12382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5844" name="Object 32"/>
          <p:cNvGraphicFramePr>
            <a:graphicFrameLocks noChangeAspect="1"/>
          </p:cNvGraphicFramePr>
          <p:nvPr/>
        </p:nvGraphicFramePr>
        <p:xfrm>
          <a:off x="1230313" y="6034088"/>
          <a:ext cx="1831975" cy="587375"/>
        </p:xfrm>
        <a:graphic>
          <a:graphicData uri="http://schemas.openxmlformats.org/presentationml/2006/ole">
            <p:oleObj spid="_x0000_s35887" name="CorelDRAW" r:id="rId4" imgW="5659200" imgH="1865160" progId="">
              <p:embed/>
            </p:oleObj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403225" y="417513"/>
            <a:ext cx="8502650" cy="830997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pl-PL" sz="2800" b="1" dirty="0" smtClean="0">
                <a:solidFill>
                  <a:srgbClr val="C2F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POSZUKIWANIA</a:t>
            </a:r>
          </a:p>
          <a:p>
            <a:pPr algn="ctr" eaLnBrk="1" hangingPunct="1">
              <a:defRPr/>
            </a:pPr>
            <a:endParaRPr lang="pl-PL" sz="2000" b="1" dirty="0" smtClean="0">
              <a:solidFill>
                <a:srgbClr val="C2F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" name="Wykres 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407561114"/>
              </p:ext>
            </p:extLst>
          </p:nvPr>
        </p:nvGraphicFramePr>
        <p:xfrm>
          <a:off x="403225" y="1260475"/>
          <a:ext cx="8386763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zaokrąglony 4"/>
          <p:cNvSpPr/>
          <p:nvPr/>
        </p:nvSpPr>
        <p:spPr>
          <a:xfrm>
            <a:off x="522288" y="981075"/>
            <a:ext cx="8383587" cy="5053013"/>
          </a:xfrm>
          <a:prstGeom prst="round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36867" name="Picture 5" descr="360px-POL_policja_korpus_kryminalna_AR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25" y="6034088"/>
            <a:ext cx="12382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6868" name="Object 32"/>
          <p:cNvGraphicFramePr>
            <a:graphicFrameLocks noChangeAspect="1"/>
          </p:cNvGraphicFramePr>
          <p:nvPr/>
        </p:nvGraphicFramePr>
        <p:xfrm>
          <a:off x="1230313" y="6034088"/>
          <a:ext cx="1831975" cy="587375"/>
        </p:xfrm>
        <a:graphic>
          <a:graphicData uri="http://schemas.openxmlformats.org/presentationml/2006/ole">
            <p:oleObj spid="_x0000_s36906" name="CorelDRAW" r:id="rId4" imgW="5659200" imgH="1865160" progId="">
              <p:embed/>
            </p:oleObj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403225" y="417513"/>
            <a:ext cx="8502650" cy="519112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pl-PL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POSZUKIWANIA</a:t>
            </a:r>
          </a:p>
        </p:txBody>
      </p:sp>
      <p:sp>
        <p:nvSpPr>
          <p:cNvPr id="36870" name="Prostokąt 3"/>
          <p:cNvSpPr>
            <a:spLocks noChangeArrowheads="1"/>
          </p:cNvSpPr>
          <p:nvPr/>
        </p:nvSpPr>
        <p:spPr bwMode="auto">
          <a:xfrm>
            <a:off x="403225" y="981075"/>
            <a:ext cx="8502650" cy="466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pl-PL" altLang="pl-PL" b="1" dirty="0">
                <a:latin typeface="Verdana" pitchFamily="34" charset="0"/>
              </a:rPr>
              <a:t>                               </a:t>
            </a:r>
            <a:r>
              <a:rPr lang="pl-PL" altLang="pl-PL" b="1" u="sng" dirty="0">
                <a:latin typeface="Verdana" pitchFamily="34" charset="0"/>
              </a:rPr>
              <a:t>Wykorzystane siły i środki :</a:t>
            </a:r>
          </a:p>
          <a:p>
            <a:pPr algn="just" eaLnBrk="1" hangingPunct="1">
              <a:spcBef>
                <a:spcPct val="50000"/>
              </a:spcBef>
            </a:pPr>
            <a:endParaRPr lang="pl-PL" altLang="pl-PL" b="1" u="sng" dirty="0">
              <a:latin typeface="Verdana" pitchFamily="34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pl-PL" altLang="pl-PL" dirty="0">
                <a:latin typeface="Verdana" pitchFamily="34" charset="0"/>
              </a:rPr>
              <a:t>   Policjantów – </a:t>
            </a:r>
            <a:r>
              <a:rPr lang="pl-PL" altLang="pl-PL" dirty="0" smtClean="0">
                <a:latin typeface="Verdana" pitchFamily="34" charset="0"/>
              </a:rPr>
              <a:t>260</a:t>
            </a:r>
            <a:endParaRPr lang="pl-PL" altLang="pl-PL" dirty="0">
              <a:latin typeface="Verdana" pitchFamily="34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pl-PL" altLang="pl-PL" dirty="0">
                <a:latin typeface="Verdana" pitchFamily="34" charset="0"/>
              </a:rPr>
              <a:t>   Strażaków  OSP </a:t>
            </a:r>
            <a:r>
              <a:rPr lang="pl-PL" altLang="pl-PL" dirty="0" smtClean="0">
                <a:latin typeface="Verdana" pitchFamily="34" charset="0"/>
              </a:rPr>
              <a:t>– 5</a:t>
            </a:r>
            <a:endParaRPr lang="pl-PL" altLang="pl-PL" b="1" dirty="0">
              <a:latin typeface="Verdana" pitchFamily="34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pl-PL" altLang="pl-PL" dirty="0">
                <a:latin typeface="Verdana" pitchFamily="34" charset="0"/>
              </a:rPr>
              <a:t> </a:t>
            </a:r>
            <a:r>
              <a:rPr lang="pl-PL" altLang="pl-PL" dirty="0" smtClean="0">
                <a:latin typeface="Verdana" pitchFamily="34" charset="0"/>
              </a:rPr>
              <a:t>  </a:t>
            </a:r>
            <a:r>
              <a:rPr lang="pl-PL" altLang="pl-PL" dirty="0">
                <a:latin typeface="Verdana" pitchFamily="34" charset="0"/>
              </a:rPr>
              <a:t>Funkcjonariusze PSP </a:t>
            </a:r>
            <a:r>
              <a:rPr lang="pl-PL" altLang="pl-PL" dirty="0" smtClean="0">
                <a:latin typeface="Verdana" pitchFamily="34" charset="0"/>
              </a:rPr>
              <a:t>– 35</a:t>
            </a:r>
            <a:endParaRPr lang="pl-PL" altLang="pl-PL" b="1" dirty="0">
              <a:latin typeface="Verdana" pitchFamily="34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pl-PL" altLang="pl-PL" dirty="0" smtClean="0">
                <a:latin typeface="Verdana" pitchFamily="34" charset="0"/>
              </a:rPr>
              <a:t>   </a:t>
            </a:r>
            <a:r>
              <a:rPr lang="pl-PL" altLang="pl-PL" dirty="0">
                <a:latin typeface="Verdana" pitchFamily="34" charset="0"/>
              </a:rPr>
              <a:t>Funkcjonariuszy SG – </a:t>
            </a:r>
            <a:r>
              <a:rPr lang="pl-PL" altLang="pl-PL" dirty="0" smtClean="0">
                <a:latin typeface="Verdana" pitchFamily="34" charset="0"/>
              </a:rPr>
              <a:t>2</a:t>
            </a:r>
            <a:endParaRPr lang="pl-PL" altLang="pl-PL" b="1" dirty="0" smtClean="0">
              <a:latin typeface="Verdana" pitchFamily="34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pl-PL" altLang="pl-PL" b="1" dirty="0" smtClean="0">
                <a:latin typeface="Verdana" pitchFamily="34" charset="0"/>
              </a:rPr>
              <a:t>   </a:t>
            </a:r>
            <a:r>
              <a:rPr lang="pl-PL" altLang="pl-PL" dirty="0" smtClean="0">
                <a:latin typeface="Verdana" pitchFamily="34" charset="0"/>
              </a:rPr>
              <a:t>Funkcjonariuszy SOK –</a:t>
            </a:r>
            <a:r>
              <a:rPr lang="pl-PL" altLang="pl-PL" b="1" dirty="0" smtClean="0">
                <a:latin typeface="Verdana" pitchFamily="34" charset="0"/>
              </a:rPr>
              <a:t> </a:t>
            </a:r>
            <a:r>
              <a:rPr lang="pl-PL" altLang="pl-PL" dirty="0" smtClean="0">
                <a:latin typeface="Verdana" pitchFamily="34" charset="0"/>
              </a:rPr>
              <a:t>4</a:t>
            </a:r>
          </a:p>
          <a:p>
            <a:pPr algn="just" eaLnBrk="1" hangingPunct="1">
              <a:spcBef>
                <a:spcPct val="50000"/>
              </a:spcBef>
            </a:pPr>
            <a:r>
              <a:rPr lang="pl-PL" altLang="pl-PL" b="1" dirty="0" smtClean="0">
                <a:latin typeface="Verdana" pitchFamily="34" charset="0"/>
              </a:rPr>
              <a:t>   </a:t>
            </a:r>
            <a:r>
              <a:rPr lang="pl-PL" altLang="pl-PL" dirty="0" smtClean="0">
                <a:latin typeface="Verdana" pitchFamily="34" charset="0"/>
              </a:rPr>
              <a:t>Funkcjonariusze SM – 4</a:t>
            </a:r>
          </a:p>
          <a:p>
            <a:pPr algn="just" eaLnBrk="1" hangingPunct="1">
              <a:spcBef>
                <a:spcPct val="50000"/>
              </a:spcBef>
            </a:pPr>
            <a:r>
              <a:rPr lang="pl-PL" altLang="pl-PL" b="1" dirty="0" smtClean="0">
                <a:latin typeface="Verdana" pitchFamily="34" charset="0"/>
              </a:rPr>
              <a:t>  </a:t>
            </a:r>
            <a:r>
              <a:rPr lang="pl-PL" altLang="pl-PL" dirty="0" smtClean="0">
                <a:latin typeface="Verdana" pitchFamily="34" charset="0"/>
              </a:rPr>
              <a:t> Żołnierze WOT - 27</a:t>
            </a:r>
            <a:r>
              <a:rPr lang="pl-PL" altLang="pl-PL" b="1" dirty="0" smtClean="0">
                <a:latin typeface="Verdana" pitchFamily="34" charset="0"/>
              </a:rPr>
              <a:t>   </a:t>
            </a:r>
            <a:endParaRPr lang="pl-PL" altLang="pl-PL" dirty="0">
              <a:latin typeface="Verdana" pitchFamily="34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pl-PL" altLang="pl-PL" dirty="0">
                <a:latin typeface="Verdana" pitchFamily="34" charset="0"/>
              </a:rPr>
              <a:t>   </a:t>
            </a:r>
            <a:r>
              <a:rPr lang="pl-PL" altLang="pl-PL" dirty="0">
                <a:solidFill>
                  <a:srgbClr val="FF0000"/>
                </a:solidFill>
                <a:latin typeface="Verdana" pitchFamily="34" charset="0"/>
              </a:rPr>
              <a:t>GRUPY </a:t>
            </a:r>
            <a:r>
              <a:rPr lang="pl-PL" altLang="pl-PL" dirty="0" smtClean="0">
                <a:solidFill>
                  <a:srgbClr val="FF0000"/>
                </a:solidFill>
                <a:latin typeface="Verdana" pitchFamily="34" charset="0"/>
              </a:rPr>
              <a:t>RATOWNICZE:</a:t>
            </a:r>
            <a:endParaRPr lang="pl-PL" altLang="pl-PL" dirty="0">
              <a:solidFill>
                <a:srgbClr val="FF0000"/>
              </a:solidFill>
              <a:latin typeface="Verdana" pitchFamily="34" charset="0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pl-PL" altLang="pl-PL" dirty="0">
                <a:latin typeface="Verdana" pitchFamily="34" charset="0"/>
              </a:rPr>
              <a:t>     STORAT – </a:t>
            </a:r>
            <a:r>
              <a:rPr lang="pl-PL" altLang="pl-PL" dirty="0" smtClean="0">
                <a:latin typeface="Verdana" pitchFamily="34" charset="0"/>
              </a:rPr>
              <a:t>6</a:t>
            </a:r>
            <a:endParaRPr lang="pl-PL" altLang="pl-PL" dirty="0">
              <a:latin typeface="Verdana" pitchFamily="34" charset="0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pl-PL" altLang="pl-PL" dirty="0">
                <a:latin typeface="Verdana" pitchFamily="34" charset="0"/>
              </a:rPr>
              <a:t>     </a:t>
            </a:r>
          </a:p>
        </p:txBody>
      </p:sp>
      <p:pic>
        <p:nvPicPr>
          <p:cNvPr id="36871" name="Obraz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775" y="247015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zaokrąglony 4"/>
          <p:cNvSpPr/>
          <p:nvPr/>
        </p:nvSpPr>
        <p:spPr>
          <a:xfrm>
            <a:off x="522288" y="981075"/>
            <a:ext cx="8383587" cy="5053013"/>
          </a:xfrm>
          <a:prstGeom prst="round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37891" name="Picture 5" descr="360px-POL_policja_korpus_kryminalna_AR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25" y="6034088"/>
            <a:ext cx="12382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7892" name="Object 33"/>
          <p:cNvGraphicFramePr>
            <a:graphicFrameLocks noChangeAspect="1"/>
          </p:cNvGraphicFramePr>
          <p:nvPr/>
        </p:nvGraphicFramePr>
        <p:xfrm>
          <a:off x="1230313" y="6034088"/>
          <a:ext cx="1831975" cy="587375"/>
        </p:xfrm>
        <a:graphic>
          <a:graphicData uri="http://schemas.openxmlformats.org/presentationml/2006/ole">
            <p:oleObj spid="_x0000_s37932" name="CorelDRAW" r:id="rId4" imgW="5659200" imgH="1865160" progId="">
              <p:embed/>
            </p:oleObj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403225" y="417513"/>
            <a:ext cx="8502650" cy="519112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pl-PL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POSZUKIWANIA</a:t>
            </a:r>
          </a:p>
        </p:txBody>
      </p:sp>
      <p:sp>
        <p:nvSpPr>
          <p:cNvPr id="37894" name="Prostokąt 3"/>
          <p:cNvSpPr>
            <a:spLocks noChangeArrowheads="1"/>
          </p:cNvSpPr>
          <p:nvPr/>
        </p:nvSpPr>
        <p:spPr bwMode="auto">
          <a:xfrm>
            <a:off x="403225" y="981075"/>
            <a:ext cx="8502650" cy="327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pl-PL" altLang="pl-PL" b="1" dirty="0">
                <a:latin typeface="Verdana" pitchFamily="34" charset="0"/>
              </a:rPr>
              <a:t>                           </a:t>
            </a:r>
            <a:r>
              <a:rPr lang="pl-PL" altLang="pl-PL" b="1" u="sng" dirty="0">
                <a:latin typeface="Verdana" pitchFamily="34" charset="0"/>
              </a:rPr>
              <a:t>Ponadto do działań wykorzystano:</a:t>
            </a:r>
          </a:p>
          <a:p>
            <a:pPr algn="just" eaLnBrk="1" hangingPunct="1">
              <a:spcBef>
                <a:spcPct val="50000"/>
              </a:spcBef>
            </a:pPr>
            <a:endParaRPr lang="pl-PL" altLang="pl-PL" b="1" u="sng" dirty="0">
              <a:latin typeface="Verdana" pitchFamily="34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pl-PL" altLang="pl-PL" b="1" dirty="0">
                <a:latin typeface="Verdana" pitchFamily="34" charset="0"/>
              </a:rPr>
              <a:t>	</a:t>
            </a:r>
            <a:r>
              <a:rPr lang="pl-PL" altLang="pl-PL" b="1" dirty="0" smtClean="0">
                <a:latin typeface="Verdana" pitchFamily="34" charset="0"/>
              </a:rPr>
              <a:t>7 psów</a:t>
            </a:r>
            <a:r>
              <a:rPr lang="pl-PL" altLang="pl-PL" b="1" dirty="0">
                <a:latin typeface="Verdana" pitchFamily="34" charset="0"/>
              </a:rPr>
              <a:t>:</a:t>
            </a:r>
          </a:p>
          <a:p>
            <a:pPr algn="just" eaLnBrk="1" hangingPunct="1">
              <a:spcBef>
                <a:spcPct val="50000"/>
              </a:spcBef>
            </a:pPr>
            <a:r>
              <a:rPr lang="pl-PL" altLang="pl-PL" b="1" dirty="0">
                <a:latin typeface="Verdana" pitchFamily="34" charset="0"/>
              </a:rPr>
              <a:t>   </a:t>
            </a:r>
            <a:r>
              <a:rPr lang="pl-PL" altLang="pl-PL" b="1" dirty="0" smtClean="0">
                <a:latin typeface="Verdana" pitchFamily="34" charset="0"/>
              </a:rPr>
              <a:t>-2 – tropiących</a:t>
            </a:r>
            <a:r>
              <a:rPr lang="pl-PL" altLang="pl-PL" b="1" dirty="0">
                <a:latin typeface="Verdana" pitchFamily="34" charset="0"/>
              </a:rPr>
              <a:t>; </a:t>
            </a:r>
          </a:p>
          <a:p>
            <a:pPr algn="just" eaLnBrk="1" hangingPunct="1">
              <a:spcBef>
                <a:spcPct val="50000"/>
              </a:spcBef>
            </a:pPr>
            <a:r>
              <a:rPr lang="pl-PL" altLang="pl-PL" b="1" dirty="0">
                <a:latin typeface="Verdana" pitchFamily="34" charset="0"/>
              </a:rPr>
              <a:t>   </a:t>
            </a:r>
            <a:r>
              <a:rPr lang="pl-PL" altLang="pl-PL" b="1" dirty="0" smtClean="0">
                <a:latin typeface="Verdana" pitchFamily="34" charset="0"/>
              </a:rPr>
              <a:t>-5– </a:t>
            </a:r>
            <a:r>
              <a:rPr lang="pl-PL" altLang="pl-PL" b="1" dirty="0">
                <a:latin typeface="Verdana" pitchFamily="34" charset="0"/>
              </a:rPr>
              <a:t>ratowniczych ( STORAT )</a:t>
            </a:r>
          </a:p>
          <a:p>
            <a:pPr algn="just" eaLnBrk="1" hangingPunct="1">
              <a:spcBef>
                <a:spcPct val="50000"/>
              </a:spcBef>
            </a:pPr>
            <a:endParaRPr lang="pl-PL" altLang="pl-PL" b="1" dirty="0">
              <a:latin typeface="Verdana" pitchFamily="34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pl-PL" altLang="pl-PL" b="1" dirty="0">
                <a:latin typeface="Verdana" pitchFamily="34" charset="0"/>
              </a:rPr>
              <a:t>	</a:t>
            </a:r>
            <a:r>
              <a:rPr lang="pl-PL" altLang="pl-PL" b="1" dirty="0" err="1">
                <a:latin typeface="Verdana" pitchFamily="34" charset="0"/>
              </a:rPr>
              <a:t>Dron</a:t>
            </a:r>
            <a:r>
              <a:rPr lang="pl-PL" altLang="pl-PL" b="1" dirty="0">
                <a:latin typeface="Verdana" pitchFamily="34" charset="0"/>
              </a:rPr>
              <a:t> – </a:t>
            </a:r>
            <a:r>
              <a:rPr lang="pl-PL" altLang="pl-PL" b="1" dirty="0" smtClean="0">
                <a:latin typeface="Verdana" pitchFamily="34" charset="0"/>
              </a:rPr>
              <a:t>1</a:t>
            </a:r>
            <a:endParaRPr lang="pl-PL" altLang="pl-PL" b="1" dirty="0">
              <a:latin typeface="Verdana" pitchFamily="34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pl-PL" altLang="pl-PL" b="1" dirty="0">
                <a:latin typeface="Verdana" pitchFamily="34" charset="0"/>
              </a:rPr>
              <a:t>            Kamery termowizyjne </a:t>
            </a:r>
            <a:r>
              <a:rPr lang="pl-PL" altLang="pl-PL" b="1" dirty="0" smtClean="0">
                <a:latin typeface="Verdana" pitchFamily="34" charset="0"/>
              </a:rPr>
              <a:t>–1 </a:t>
            </a:r>
            <a:endParaRPr lang="pl-PL" altLang="pl-PL" b="1" dirty="0">
              <a:latin typeface="Verdana" pitchFamily="34" charset="0"/>
            </a:endParaRPr>
          </a:p>
        </p:txBody>
      </p:sp>
      <p:pic>
        <p:nvPicPr>
          <p:cNvPr id="37895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338" y="5014913"/>
            <a:ext cx="1528762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Obraz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113" y="1404938"/>
            <a:ext cx="2843212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Obraz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438" y="3506788"/>
            <a:ext cx="2151062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zaokrąglony 2"/>
          <p:cNvSpPr/>
          <p:nvPr/>
        </p:nvSpPr>
        <p:spPr>
          <a:xfrm>
            <a:off x="142875" y="962025"/>
            <a:ext cx="8882063" cy="4749800"/>
          </a:xfrm>
          <a:prstGeom prst="round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261937" y="1320988"/>
            <a:ext cx="8607425" cy="403187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182563" indent="-1825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pl-PL" sz="16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</a:rPr>
              <a:t>Zwiększenie efektywności działań Policji na rzecz wzmocnienia współpracy ze społeczeństwem</a:t>
            </a:r>
            <a:r>
              <a:rPr lang="pl-PL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+mn-cs"/>
              </a:rPr>
              <a:t>,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pl-PL" sz="16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</a:rPr>
              <a:t>Wzrost skuteczności działań Policji w zwalczaniu przestępczości najbardziej uciążliwej społecznie,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pl-PL" sz="16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</a:rPr>
              <a:t> Działania Policji ukierunkowane na poprawę bezpieczeństwa w ruchu drogowym,</a:t>
            </a:r>
            <a:endParaRPr lang="pl-PL" sz="1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+mn-cs"/>
            </a:endParaRPr>
          </a:p>
          <a:p>
            <a:pPr algn="just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pl-PL" sz="16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+mn-cs"/>
              </a:rPr>
              <a:t>Kontynuowanie </a:t>
            </a:r>
            <a:r>
              <a:rPr lang="pl-PL" sz="16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+mn-cs"/>
              </a:rPr>
              <a:t>działań mających na celu podniesienie efektywności pozbawienia sprawców przestępstw tzw. „owoców przestępstwa</a:t>
            </a:r>
            <a:r>
              <a:rPr lang="pl-PL" sz="16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+mn-cs"/>
              </a:rPr>
              <a:t>”,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pl-PL" sz="16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</a:rPr>
              <a:t>Doskonalenie jakości zadań realizowanych przez policjantów i pracowników Policji poprzez  zapewnienie optymalnych warunków pełnienia służby/pracy,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pl-PL" sz="16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</a:rPr>
              <a:t>Podniesienie jakości i efektywności pracy Policji poprzez sukcesywne podwyższanie kompetencji  zawodowych funkcjonariuszy i pracowników Policji,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  <a:defRPr/>
            </a:pPr>
            <a:endParaRPr lang="pl-PL" sz="16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+mn-cs"/>
            </a:endParaRPr>
          </a:p>
        </p:txBody>
      </p:sp>
      <p:graphicFrame>
        <p:nvGraphicFramePr>
          <p:cNvPr id="39940" name="Object 2"/>
          <p:cNvGraphicFramePr>
            <a:graphicFrameLocks noChangeAspect="1"/>
          </p:cNvGraphicFramePr>
          <p:nvPr/>
        </p:nvGraphicFramePr>
        <p:xfrm>
          <a:off x="1252538" y="6105525"/>
          <a:ext cx="1833562" cy="600075"/>
        </p:xfrm>
        <a:graphic>
          <a:graphicData uri="http://schemas.openxmlformats.org/presentationml/2006/ole">
            <p:oleObj spid="_x0000_s39976" name="CorelDRAW" r:id="rId3" imgW="5659200" imgH="1865160" progId="">
              <p:embed/>
            </p:oleObj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55600" y="336550"/>
            <a:ext cx="8229600" cy="504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pl-PL" sz="2400" dirty="0" smtClean="0"/>
              <a:t>PIORYTETY PRZEMYSKIEJ POLICJI NA 2021 ROK</a:t>
            </a:r>
          </a:p>
        </p:txBody>
      </p:sp>
      <p:pic>
        <p:nvPicPr>
          <p:cNvPr id="8" name="Obraz 7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6633897" y="5923128"/>
            <a:ext cx="1085108" cy="771099"/>
          </a:xfrm>
          <a:prstGeom prst="diamond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4325" y="2298700"/>
            <a:ext cx="8510588" cy="1325563"/>
          </a:xfrm>
        </p:spPr>
        <p:txBody>
          <a:bodyPr/>
          <a:lstStyle/>
          <a:p>
            <a:pPr eaLnBrk="1" hangingPunct="1">
              <a:defRPr/>
            </a:pPr>
            <a:r>
              <a:rPr lang="pl-PL" dirty="0" smtClean="0"/>
              <a:t>SŁUŻBA PREWENCYJNA</a:t>
            </a:r>
            <a:endParaRPr lang="pl-PL" dirty="0"/>
          </a:p>
        </p:txBody>
      </p:sp>
      <p:graphicFrame>
        <p:nvGraphicFramePr>
          <p:cNvPr id="5123" name="Object 43"/>
          <p:cNvGraphicFramePr>
            <a:graphicFrameLocks noGrp="1" noChangeAspect="1"/>
          </p:cNvGraphicFramePr>
          <p:nvPr>
            <p:ph idx="1"/>
          </p:nvPr>
        </p:nvGraphicFramePr>
        <p:xfrm>
          <a:off x="2119313" y="649288"/>
          <a:ext cx="4244975" cy="1397000"/>
        </p:xfrm>
        <a:graphic>
          <a:graphicData uri="http://schemas.openxmlformats.org/presentationml/2006/ole">
            <p:oleObj spid="_x0000_s5163" name="CorelDRAW" r:id="rId3" imgW="5659200" imgH="1865160" progId="">
              <p:embed/>
            </p:oleObj>
          </a:graphicData>
        </a:graphic>
      </p:graphicFrame>
      <p:pic>
        <p:nvPicPr>
          <p:cNvPr id="5124" name="Picture 2" descr="360px-POL_policja_korpus_prewencja_AR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238" y="3522663"/>
            <a:ext cx="26035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Obraz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3349625"/>
            <a:ext cx="2454275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Obraz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325" y="3346450"/>
            <a:ext cx="2465388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Obraz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091113"/>
            <a:ext cx="2232025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Obraz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613" y="5091113"/>
            <a:ext cx="2224087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4"/>
          <p:cNvSpPr txBox="1">
            <a:spLocks noChangeArrowheads="1"/>
          </p:cNvSpPr>
          <p:nvPr/>
        </p:nvSpPr>
        <p:spPr bwMode="auto">
          <a:xfrm>
            <a:off x="1868488" y="2874963"/>
            <a:ext cx="5262562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l-PL" altLang="pl-PL" sz="4800">
                <a:latin typeface="Arial" charset="0"/>
              </a:rPr>
              <a:t>Dziękuję za uwagę</a:t>
            </a:r>
            <a:r>
              <a:rPr lang="pl-PL" altLang="pl-PL" sz="4800" b="1"/>
              <a:t>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360px-POL_policja_korpus_prewencja_AR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0" y="5514975"/>
            <a:ext cx="1512888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147" name="Object 49"/>
          <p:cNvGraphicFramePr>
            <a:graphicFrameLocks noChangeAspect="1"/>
          </p:cNvGraphicFramePr>
          <p:nvPr/>
        </p:nvGraphicFramePr>
        <p:xfrm>
          <a:off x="1854200" y="5780088"/>
          <a:ext cx="1831975" cy="587375"/>
        </p:xfrm>
        <a:graphic>
          <a:graphicData uri="http://schemas.openxmlformats.org/presentationml/2006/ole">
            <p:oleObj spid="_x0000_s6193" name="CorelDRAW" r:id="rId4" imgW="5659200" imgH="1865160" progId="">
              <p:embed/>
            </p:oleObj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165100" y="495300"/>
            <a:ext cx="8712200" cy="473075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defRPr/>
            </a:pPr>
            <a:r>
              <a:rPr lang="pl-PL" sz="25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INTERWENCJE ODNOTOWANE PRZEZ SŁUŻBĘ DYŻURNĄ</a:t>
            </a:r>
          </a:p>
        </p:txBody>
      </p:sp>
      <p:graphicFrame>
        <p:nvGraphicFramePr>
          <p:cNvPr id="2" name="Wykres 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529576836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zaokrąglony 7"/>
          <p:cNvSpPr/>
          <p:nvPr/>
        </p:nvSpPr>
        <p:spPr>
          <a:xfrm>
            <a:off x="225425" y="3130550"/>
            <a:ext cx="7847013" cy="26209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l-PL" sz="1600" dirty="0">
                <a:solidFill>
                  <a:srgbClr val="000000"/>
                </a:solidFill>
                <a:latin typeface="Times New Roman" pitchFamily="18" charset="0"/>
              </a:rPr>
              <a:t>Postępowania dyscyplinarne:</a:t>
            </a:r>
          </a:p>
          <a:p>
            <a:pPr>
              <a:defRPr/>
            </a:pPr>
            <a:r>
              <a:rPr lang="pl-PL" sz="1600" dirty="0">
                <a:solidFill>
                  <a:srgbClr val="000000"/>
                </a:solidFill>
                <a:latin typeface="Times New Roman" pitchFamily="18" charset="0"/>
              </a:rPr>
              <a:t>W </a:t>
            </a:r>
            <a:r>
              <a:rPr lang="pl-PL" sz="1600" dirty="0" smtClean="0">
                <a:solidFill>
                  <a:srgbClr val="000000"/>
                </a:solidFill>
                <a:latin typeface="Times New Roman" pitchFamily="18" charset="0"/>
              </a:rPr>
              <a:t>2020r</a:t>
            </a:r>
            <a:r>
              <a:rPr lang="pl-PL" sz="1600" dirty="0">
                <a:solidFill>
                  <a:srgbClr val="000000"/>
                </a:solidFill>
                <a:latin typeface="Times New Roman" pitchFamily="18" charset="0"/>
              </a:rPr>
              <a:t>. w KMP w Przemyślu wszczęto </a:t>
            </a:r>
            <a:r>
              <a:rPr lang="pl-PL" sz="1600" dirty="0" smtClean="0">
                <a:solidFill>
                  <a:srgbClr val="000000"/>
                </a:solidFill>
                <a:latin typeface="Times New Roman" pitchFamily="18" charset="0"/>
              </a:rPr>
              <a:t>3 postępowania.</a:t>
            </a:r>
            <a:endParaRPr lang="pl-PL" sz="1600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pl-PL" sz="1600" dirty="0">
                <a:solidFill>
                  <a:srgbClr val="000000"/>
                </a:solidFill>
                <a:latin typeface="Times New Roman" pitchFamily="18" charset="0"/>
              </a:rPr>
              <a:t>Spośród tych postępowań:</a:t>
            </a:r>
          </a:p>
          <a:p>
            <a:pPr>
              <a:defRPr/>
            </a:pPr>
            <a:r>
              <a:rPr lang="pl-PL" sz="1600" dirty="0">
                <a:solidFill>
                  <a:srgbClr val="000000"/>
                </a:solidFill>
                <a:latin typeface="Times New Roman" pitchFamily="18" charset="0"/>
              </a:rPr>
              <a:t> – </a:t>
            </a:r>
            <a:r>
              <a:rPr lang="pl-PL" sz="1600" dirty="0" smtClean="0">
                <a:solidFill>
                  <a:srgbClr val="000000"/>
                </a:solidFill>
                <a:latin typeface="Times New Roman" pitchFamily="18" charset="0"/>
              </a:rPr>
              <a:t>1 zostało </a:t>
            </a:r>
            <a:r>
              <a:rPr lang="pl-PL" sz="1600" dirty="0">
                <a:solidFill>
                  <a:srgbClr val="000000"/>
                </a:solidFill>
                <a:latin typeface="Times New Roman" pitchFamily="18" charset="0"/>
              </a:rPr>
              <a:t>zakończone uniewinnieniem </a:t>
            </a:r>
            <a:r>
              <a:rPr lang="pl-PL" sz="1600" dirty="0" smtClean="0">
                <a:solidFill>
                  <a:srgbClr val="000000"/>
                </a:solidFill>
                <a:latin typeface="Times New Roman" pitchFamily="18" charset="0"/>
              </a:rPr>
              <a:t>,</a:t>
            </a:r>
          </a:p>
          <a:p>
            <a:pPr>
              <a:defRPr/>
            </a:pPr>
            <a:r>
              <a:rPr lang="pl-PL" sz="1600" dirty="0" smtClean="0">
                <a:solidFill>
                  <a:srgbClr val="000000"/>
                </a:solidFill>
                <a:latin typeface="Times New Roman" pitchFamily="18" charset="0"/>
              </a:rPr>
              <a:t>- 1 umorzenie z uwagi na zwolnienie policjanta ze służby,</a:t>
            </a:r>
            <a:endParaRPr lang="pl-PL" sz="1600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pl-PL" sz="1600" dirty="0">
                <a:solidFill>
                  <a:srgbClr val="000000"/>
                </a:solidFill>
                <a:latin typeface="Times New Roman" pitchFamily="18" charset="0"/>
              </a:rPr>
              <a:t> 1 postępowanie zakończono uznaniem winy i ukaraniem policjanta karą nagany</a:t>
            </a:r>
          </a:p>
          <a:p>
            <a:pPr>
              <a:buFontTx/>
              <a:buChar char="-"/>
              <a:defRPr/>
            </a:pPr>
            <a:r>
              <a:rPr lang="pl-PL" sz="1600" dirty="0">
                <a:solidFill>
                  <a:srgbClr val="000000"/>
                </a:solidFill>
                <a:latin typeface="Times New Roman" pitchFamily="18" charset="0"/>
              </a:rPr>
              <a:t> 1 postępowanie </a:t>
            </a:r>
            <a:r>
              <a:rPr lang="pl-PL" sz="1600" dirty="0" smtClean="0">
                <a:solidFill>
                  <a:srgbClr val="000000"/>
                </a:solidFill>
                <a:latin typeface="Times New Roman" pitchFamily="18" charset="0"/>
              </a:rPr>
              <a:t>uznano winnym i odstąpiono od ukarania</a:t>
            </a:r>
          </a:p>
          <a:p>
            <a:pPr>
              <a:buFontTx/>
              <a:buChar char="-"/>
              <a:defRPr/>
            </a:pPr>
            <a:r>
              <a:rPr lang="pl-PL" sz="1600" dirty="0" smtClean="0">
                <a:solidFill>
                  <a:srgbClr val="000000"/>
                </a:solidFill>
                <a:latin typeface="Times New Roman" pitchFamily="18" charset="0"/>
              </a:rPr>
              <a:t> 2 policjantów ukarano karą nagany i 1 kara – upomnienie, bez wszczynania postępowania dyscyplinarnego,</a:t>
            </a:r>
            <a:endParaRPr lang="pl-PL" sz="16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pl-PL" sz="1600" dirty="0" smtClean="0">
                <a:solidFill>
                  <a:srgbClr val="000000"/>
                </a:solidFill>
                <a:latin typeface="Times New Roman" pitchFamily="18" charset="0"/>
              </a:rPr>
              <a:t>W 2020 </a:t>
            </a:r>
            <a:r>
              <a:rPr lang="pl-PL" sz="1600" dirty="0">
                <a:solidFill>
                  <a:srgbClr val="000000"/>
                </a:solidFill>
                <a:latin typeface="Times New Roman" pitchFamily="18" charset="0"/>
              </a:rPr>
              <a:t>r. w KMP w Przemyślu przeprowadzono </a:t>
            </a:r>
            <a:r>
              <a:rPr lang="pl-PL" sz="1600" dirty="0" smtClean="0">
                <a:solidFill>
                  <a:srgbClr val="000000"/>
                </a:solidFill>
                <a:latin typeface="Times New Roman" pitchFamily="18" charset="0"/>
              </a:rPr>
              <a:t>5 rozmów dyscyplinujących. </a:t>
            </a:r>
            <a:endParaRPr lang="pl-PL" sz="16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" name="Prostokąt zaokrąglony 7"/>
          <p:cNvSpPr/>
          <p:nvPr/>
        </p:nvSpPr>
        <p:spPr>
          <a:xfrm>
            <a:off x="306388" y="1276350"/>
            <a:ext cx="7970837" cy="180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55301" name="Rectangle 5"/>
          <p:cNvSpPr>
            <a:spLocks noGrp="1" noRot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pl-PL" sz="2000" b="1" dirty="0" smtClean="0"/>
              <a:t>POSTĘPOWANIA SKARGOWE I DYSCYPLINARNE W 2019 r.</a:t>
            </a:r>
          </a:p>
        </p:txBody>
      </p:sp>
      <p:graphicFrame>
        <p:nvGraphicFramePr>
          <p:cNvPr id="7173" name="Object 49"/>
          <p:cNvGraphicFramePr>
            <a:graphicFrameLocks noGrp="1" noChangeAspect="1"/>
          </p:cNvGraphicFramePr>
          <p:nvPr>
            <p:ph idx="1"/>
          </p:nvPr>
        </p:nvGraphicFramePr>
        <p:xfrm>
          <a:off x="431800" y="5926138"/>
          <a:ext cx="2111375" cy="695325"/>
        </p:xfrm>
        <a:graphic>
          <a:graphicData uri="http://schemas.openxmlformats.org/presentationml/2006/ole">
            <p:oleObj spid="_x0000_s7210" name="CorelDRAW" r:id="rId3" imgW="5659200" imgH="1865160" progId="">
              <p:embed/>
            </p:oleObj>
          </a:graphicData>
        </a:graphic>
      </p:graphicFrame>
      <p:pic>
        <p:nvPicPr>
          <p:cNvPr id="7174" name="Picture 2" descr="360px-POL_policja_korpus_prewencja_AR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838" y="5843588"/>
            <a:ext cx="121285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 Box 8"/>
          <p:cNvSpPr txBox="1">
            <a:spLocks noChangeArrowheads="1"/>
          </p:cNvSpPr>
          <p:nvPr/>
        </p:nvSpPr>
        <p:spPr bwMode="auto">
          <a:xfrm>
            <a:off x="387350" y="1300163"/>
            <a:ext cx="7716856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pl-PL" altLang="pl-PL" dirty="0">
                <a:solidFill>
                  <a:srgbClr val="000000"/>
                </a:solidFill>
              </a:rPr>
              <a:t>W </a:t>
            </a:r>
            <a:r>
              <a:rPr lang="pl-PL" altLang="pl-PL" dirty="0" smtClean="0">
                <a:solidFill>
                  <a:srgbClr val="000000"/>
                </a:solidFill>
              </a:rPr>
              <a:t>2020 </a:t>
            </a:r>
            <a:r>
              <a:rPr lang="pl-PL" altLang="pl-PL" dirty="0">
                <a:solidFill>
                  <a:srgbClr val="000000"/>
                </a:solidFill>
              </a:rPr>
              <a:t>roku </a:t>
            </a:r>
            <a:r>
              <a:rPr lang="pl-PL" altLang="pl-PL" dirty="0" smtClean="0">
                <a:solidFill>
                  <a:srgbClr val="000000"/>
                </a:solidFill>
              </a:rPr>
              <a:t>w Komendzie </a:t>
            </a:r>
            <a:r>
              <a:rPr lang="pl-PL" altLang="pl-PL" dirty="0">
                <a:solidFill>
                  <a:srgbClr val="000000"/>
                </a:solidFill>
              </a:rPr>
              <a:t>Miejskiej Policji w Przemyślu </a:t>
            </a:r>
            <a:r>
              <a:rPr lang="pl-PL" altLang="pl-PL" dirty="0" smtClean="0">
                <a:solidFill>
                  <a:srgbClr val="000000"/>
                </a:solidFill>
              </a:rPr>
              <a:t>rozpatrzono 33 skargi. </a:t>
            </a:r>
            <a:endParaRPr lang="pl-PL" altLang="pl-PL" dirty="0">
              <a:solidFill>
                <a:srgbClr val="000000"/>
              </a:solidFill>
            </a:endParaRPr>
          </a:p>
          <a:p>
            <a:pPr eaLnBrk="1" hangingPunct="1"/>
            <a:r>
              <a:rPr lang="pl-PL" altLang="pl-PL" dirty="0">
                <a:solidFill>
                  <a:srgbClr val="000000"/>
                </a:solidFill>
              </a:rPr>
              <a:t>Spośród rozpatrywanych skarg: </a:t>
            </a:r>
          </a:p>
          <a:p>
            <a:pPr eaLnBrk="1" hangingPunct="1"/>
            <a:r>
              <a:rPr lang="pl-PL" altLang="pl-PL" dirty="0">
                <a:solidFill>
                  <a:srgbClr val="000000"/>
                </a:solidFill>
              </a:rPr>
              <a:t>- </a:t>
            </a:r>
            <a:r>
              <a:rPr lang="pl-PL" altLang="pl-PL" dirty="0" smtClean="0">
                <a:solidFill>
                  <a:srgbClr val="000000"/>
                </a:solidFill>
              </a:rPr>
              <a:t>27 </a:t>
            </a:r>
            <a:r>
              <a:rPr lang="pl-PL" altLang="pl-PL" dirty="0">
                <a:solidFill>
                  <a:srgbClr val="000000"/>
                </a:solidFill>
              </a:rPr>
              <a:t>było niepotwierdzonych;</a:t>
            </a:r>
          </a:p>
          <a:p>
            <a:pPr eaLnBrk="1" hangingPunct="1"/>
            <a:r>
              <a:rPr lang="pl-PL" altLang="pl-PL" dirty="0">
                <a:solidFill>
                  <a:srgbClr val="000000"/>
                </a:solidFill>
              </a:rPr>
              <a:t>- </a:t>
            </a:r>
            <a:r>
              <a:rPr lang="pl-PL" altLang="pl-PL" dirty="0" smtClean="0">
                <a:solidFill>
                  <a:srgbClr val="000000"/>
                </a:solidFill>
              </a:rPr>
              <a:t>1 skarga potwierdzona;</a:t>
            </a:r>
            <a:endParaRPr lang="pl-PL" altLang="pl-PL" dirty="0">
              <a:solidFill>
                <a:srgbClr val="000000"/>
              </a:solidFill>
            </a:endParaRPr>
          </a:p>
          <a:p>
            <a:pPr eaLnBrk="1" hangingPunct="1"/>
            <a:r>
              <a:rPr lang="pl-PL" altLang="pl-PL" dirty="0">
                <a:solidFill>
                  <a:srgbClr val="000000"/>
                </a:solidFill>
              </a:rPr>
              <a:t>- </a:t>
            </a:r>
            <a:r>
              <a:rPr lang="pl-PL" altLang="pl-PL" dirty="0" smtClean="0">
                <a:solidFill>
                  <a:srgbClr val="000000"/>
                </a:solidFill>
              </a:rPr>
              <a:t>5 </a:t>
            </a:r>
            <a:r>
              <a:rPr lang="pl-PL" altLang="pl-PL" dirty="0">
                <a:solidFill>
                  <a:srgbClr val="000000"/>
                </a:solidFill>
              </a:rPr>
              <a:t>rozpatrzono w inny </a:t>
            </a:r>
            <a:r>
              <a:rPr lang="pl-PL" altLang="pl-PL" dirty="0" smtClean="0">
                <a:solidFill>
                  <a:srgbClr val="000000"/>
                </a:solidFill>
              </a:rPr>
              <a:t>sposób </a:t>
            </a:r>
            <a:endParaRPr lang="pl-PL" altLang="pl-PL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360px-POL_policja_korpus_prewencja_AR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725" y="5481638"/>
            <a:ext cx="1512888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195" name="Object 50"/>
          <p:cNvGraphicFramePr>
            <a:graphicFrameLocks noChangeAspect="1"/>
          </p:cNvGraphicFramePr>
          <p:nvPr/>
        </p:nvGraphicFramePr>
        <p:xfrm>
          <a:off x="1765300" y="5589588"/>
          <a:ext cx="1831975" cy="587375"/>
        </p:xfrm>
        <a:graphic>
          <a:graphicData uri="http://schemas.openxmlformats.org/presentationml/2006/ole">
            <p:oleObj spid="_x0000_s8257" name="CorelDRAW" r:id="rId4" imgW="5659200" imgH="1865160" progId="">
              <p:embed/>
            </p:oleObj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165100" y="522288"/>
            <a:ext cx="8712200" cy="473075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pl-PL" sz="25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CZAS REAKCJI NA ZDARZENIA</a:t>
            </a:r>
          </a:p>
        </p:txBody>
      </p:sp>
      <p:graphicFrame>
        <p:nvGraphicFramePr>
          <p:cNvPr id="2" name="Wykres 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467619031"/>
              </p:ext>
            </p:extLst>
          </p:nvPr>
        </p:nvGraphicFramePr>
        <p:xfrm>
          <a:off x="1524000" y="1397000"/>
          <a:ext cx="65278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360px-POL_policja_korpus_prewencja_AR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488" y="5543550"/>
            <a:ext cx="1512887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219" name="Object 29"/>
          <p:cNvGraphicFramePr>
            <a:graphicFrameLocks noChangeAspect="1"/>
          </p:cNvGraphicFramePr>
          <p:nvPr/>
        </p:nvGraphicFramePr>
        <p:xfrm>
          <a:off x="1635125" y="5732463"/>
          <a:ext cx="1831975" cy="587375"/>
        </p:xfrm>
        <a:graphic>
          <a:graphicData uri="http://schemas.openxmlformats.org/presentationml/2006/ole">
            <p:oleObj spid="_x0000_s9290" name="CorelDRAW" r:id="rId4" imgW="5659200" imgH="1865160" progId="">
              <p:embed/>
            </p:oleObj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165100" y="530225"/>
            <a:ext cx="8712200" cy="473075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pl-PL" sz="25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LEGITYMOWANIE    OSÓB</a:t>
            </a:r>
          </a:p>
        </p:txBody>
      </p:sp>
      <p:graphicFrame>
        <p:nvGraphicFramePr>
          <p:cNvPr id="9221" name="Wykres 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172701728"/>
              </p:ext>
            </p:extLst>
          </p:nvPr>
        </p:nvGraphicFramePr>
        <p:xfrm>
          <a:off x="1473200" y="1346200"/>
          <a:ext cx="6327775" cy="4202113"/>
        </p:xfrm>
        <a:graphic>
          <a:graphicData uri="http://schemas.openxmlformats.org/presentationml/2006/ole">
            <p:oleObj spid="_x0000_s9291" name="Arkusz" r:id="rId5" imgW="6324480" imgH="4200525" progId="Excel.Sheet.8">
              <p:embed/>
            </p:oleObj>
          </a:graphicData>
        </a:graphic>
      </p:graphicFrame>
      <p:graphicFrame>
        <p:nvGraphicFramePr>
          <p:cNvPr id="2" name="Wykres 1"/>
          <p:cNvGraphicFramePr/>
          <p:nvPr>
            <p:extLst>
              <p:ext uri="{D42A27DB-BD31-4B8C-83A1-F6EECF244321}">
                <p14:modId xmlns="" xmlns:p14="http://schemas.microsoft.com/office/powerpoint/2010/main" val="380757120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360px-POL_policja_korpus_prewencja_AR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925" y="5646738"/>
            <a:ext cx="1512888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43" name="Object 43"/>
          <p:cNvGraphicFramePr>
            <a:graphicFrameLocks noChangeAspect="1"/>
          </p:cNvGraphicFramePr>
          <p:nvPr/>
        </p:nvGraphicFramePr>
        <p:xfrm>
          <a:off x="1409700" y="5861050"/>
          <a:ext cx="1831975" cy="587375"/>
        </p:xfrm>
        <a:graphic>
          <a:graphicData uri="http://schemas.openxmlformats.org/presentationml/2006/ole">
            <p:oleObj spid="_x0000_s10305" name="CorelDRAW" r:id="rId4" imgW="5659200" imgH="1865160" progId="">
              <p:embed/>
            </p:oleObj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165100" y="530225"/>
            <a:ext cx="8712200" cy="473075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pl-PL" sz="25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DZIAŁANIA WOBEC SPRAWCÓW WYKROCZEŃ</a:t>
            </a:r>
          </a:p>
        </p:txBody>
      </p:sp>
      <p:graphicFrame>
        <p:nvGraphicFramePr>
          <p:cNvPr id="2" name="Wykres 1"/>
          <p:cNvGraphicFramePr/>
          <p:nvPr>
            <p:extLst>
              <p:ext uri="{D42A27DB-BD31-4B8C-83A1-F6EECF244321}">
                <p14:modId xmlns="" xmlns:p14="http://schemas.microsoft.com/office/powerpoint/2010/main" val="2190935466"/>
              </p:ext>
            </p:extLst>
          </p:nvPr>
        </p:nvGraphicFramePr>
        <p:xfrm>
          <a:off x="165100" y="1397000"/>
          <a:ext cx="87122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mury">
  <a:themeElements>
    <a:clrScheme name="Chmury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Chmury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hmury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mury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mury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mury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mury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mury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mury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mury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mury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7387</TotalTime>
  <Words>905</Words>
  <Application>Microsoft Office PowerPoint</Application>
  <PresentationFormat>Pokaz na ekranie (4:3)</PresentationFormat>
  <Paragraphs>372</Paragraphs>
  <Slides>40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2</vt:i4>
      </vt:variant>
      <vt:variant>
        <vt:lpstr>Tytuły slajdów</vt:lpstr>
      </vt:variant>
      <vt:variant>
        <vt:i4>40</vt:i4>
      </vt:variant>
    </vt:vector>
  </HeadingPairs>
  <TitlesOfParts>
    <vt:vector size="43" baseType="lpstr">
      <vt:lpstr>Chmury</vt:lpstr>
      <vt:lpstr>CorelDRAW</vt:lpstr>
      <vt:lpstr>Arkusz</vt:lpstr>
      <vt:lpstr>Komenda Miejska Policji  w Przemyślu</vt:lpstr>
      <vt:lpstr>SŁUŻBA WSPOMAGAJĄCA</vt:lpstr>
      <vt:lpstr>STAN ETATOWY KMP W PRZEMYŚLU NA DZIEŃ 31 GRUDNIA 2020 r.</vt:lpstr>
      <vt:lpstr>SŁUŻBA PREWENCYJNA</vt:lpstr>
      <vt:lpstr>Slajd 5</vt:lpstr>
      <vt:lpstr>POSTĘPOWANIA SKARGOWE I DYSCYPLINARNE W 2019 r.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  <vt:lpstr>Slajd 34</vt:lpstr>
      <vt:lpstr>Slajd 35</vt:lpstr>
      <vt:lpstr>Slajd 36</vt:lpstr>
      <vt:lpstr>Slajd 37</vt:lpstr>
      <vt:lpstr>Slajd 38</vt:lpstr>
      <vt:lpstr>Slajd 39</vt:lpstr>
      <vt:lpstr>Slajd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Narada roczna</dc:title>
  <dc:creator>614034</dc:creator>
  <cp:lastModifiedBy>843300</cp:lastModifiedBy>
  <cp:revision>729</cp:revision>
  <cp:lastPrinted>2018-01-09T13:00:20Z</cp:lastPrinted>
  <dcterms:created xsi:type="dcterms:W3CDTF">2010-01-19T10:29:14Z</dcterms:created>
  <dcterms:modified xsi:type="dcterms:W3CDTF">2021-01-26T15:05:47Z</dcterms:modified>
</cp:coreProperties>
</file>