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374" r:id="rId2"/>
    <p:sldId id="438" r:id="rId3"/>
    <p:sldId id="371" r:id="rId4"/>
    <p:sldId id="410" r:id="rId5"/>
    <p:sldId id="349" r:id="rId6"/>
    <p:sldId id="463" r:id="rId7"/>
    <p:sldId id="376" r:id="rId8"/>
    <p:sldId id="353" r:id="rId9"/>
    <p:sldId id="411" r:id="rId10"/>
    <p:sldId id="439" r:id="rId11"/>
    <p:sldId id="354" r:id="rId12"/>
    <p:sldId id="426" r:id="rId13"/>
    <p:sldId id="427" r:id="rId14"/>
    <p:sldId id="428" r:id="rId15"/>
    <p:sldId id="430" r:id="rId16"/>
    <p:sldId id="431" r:id="rId17"/>
    <p:sldId id="443" r:id="rId18"/>
    <p:sldId id="378" r:id="rId19"/>
    <p:sldId id="313" r:id="rId20"/>
    <p:sldId id="464" r:id="rId21"/>
    <p:sldId id="465" r:id="rId22"/>
    <p:sldId id="412" r:id="rId23"/>
    <p:sldId id="413" r:id="rId24"/>
    <p:sldId id="416" r:id="rId25"/>
    <p:sldId id="444" r:id="rId26"/>
    <p:sldId id="406" r:id="rId27"/>
    <p:sldId id="384" r:id="rId28"/>
    <p:sldId id="457" r:id="rId29"/>
    <p:sldId id="459" r:id="rId30"/>
    <p:sldId id="460" r:id="rId31"/>
    <p:sldId id="418" r:id="rId32"/>
    <p:sldId id="462" r:id="rId33"/>
    <p:sldId id="420" r:id="rId34"/>
    <p:sldId id="421" r:id="rId35"/>
    <p:sldId id="424" r:id="rId36"/>
    <p:sldId id="425" r:id="rId37"/>
    <p:sldId id="447" r:id="rId38"/>
    <p:sldId id="448" r:id="rId39"/>
    <p:sldId id="409" r:id="rId40"/>
  </p:sldIdLst>
  <p:sldSz cx="9144000" cy="6858000" type="screen4x3"/>
  <p:notesSz cx="6888163" cy="1002188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FFF00"/>
    <a:srgbClr val="CCFFFF"/>
    <a:srgbClr val="00FFFF"/>
    <a:srgbClr val="CC3300"/>
    <a:srgbClr val="99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7" autoAdjust="0"/>
    <p:restoredTop sz="98129" autoAdjust="0"/>
  </p:normalViewPr>
  <p:slideViewPr>
    <p:cSldViewPr snapToGrid="0">
      <p:cViewPr>
        <p:scale>
          <a:sx n="70" d="100"/>
          <a:sy n="70" d="100"/>
        </p:scale>
        <p:origin x="-179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2.0833333333333715E-3"/>
                  <c:y val="0.1437499999999999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17632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7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INTERWENCJE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17632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1.0416666666666666E-2"/>
                  <c:y val="0.1343749999999999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17358</a:t>
                    </a:r>
                  </a:p>
                </c:rich>
              </c:tx>
              <c:spPr>
                <a:noFill/>
                <a:ln w="25397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INTERWENCJE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17358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27072"/>
        <c:axId val="21027840"/>
      </c:barChart>
      <c:catAx>
        <c:axId val="2102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27840"/>
        <c:crosses val="autoZero"/>
        <c:auto val="1"/>
        <c:lblAlgn val="ctr"/>
        <c:lblOffset val="100"/>
        <c:noMultiLvlLbl val="0"/>
      </c:catAx>
      <c:valAx>
        <c:axId val="21027840"/>
        <c:scaling>
          <c:orientation val="minMax"/>
          <c:min val="1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27072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0.85335413416536665"/>
          <c:y val="0.41686182669789229"/>
          <c:w val="0.13260530421216854"/>
          <c:h val="0.16159250585480089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2.0833333333333332E-2"/>
                  <c:y val="-3.437500000000000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083333333333334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249999999999924E-3"/>
                  <c:y val="-2.81250000000000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Kolizje ogółem</c:v>
                </c:pt>
                <c:pt idx="1">
                  <c:v>Miasto</c:v>
                </c:pt>
                <c:pt idx="2">
                  <c:v>Powiat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1347</c:v>
                </c:pt>
                <c:pt idx="1">
                  <c:v>781</c:v>
                </c:pt>
                <c:pt idx="2">
                  <c:v>566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8749999999999999E-2"/>
                  <c:y val="-3.74999999999999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83333333333334E-2"/>
                  <c:y val="3.125000000000000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666E-2"/>
                  <c:y val="-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Kolizje ogółem</c:v>
                </c:pt>
                <c:pt idx="1">
                  <c:v>Miasto</c:v>
                </c:pt>
                <c:pt idx="2">
                  <c:v>Powiat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1305</c:v>
                </c:pt>
                <c:pt idx="1">
                  <c:v>800</c:v>
                </c:pt>
                <c:pt idx="2">
                  <c:v>505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438784"/>
        <c:axId val="80440320"/>
      </c:barChart>
      <c:catAx>
        <c:axId val="8043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440320"/>
        <c:crosses val="autoZero"/>
        <c:auto val="1"/>
        <c:lblAlgn val="ctr"/>
        <c:lblOffset val="100"/>
        <c:noMultiLvlLbl val="0"/>
      </c:catAx>
      <c:valAx>
        <c:axId val="80440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438784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1"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1.6491921630891124E-2"/>
                  <c:y val="3.125000000000000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06548486713004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58936380417039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260158617088799E-2"/>
                  <c:y val="3.124999999999942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Arkusz1!$A$2:$A$5</c:f>
              <c:strCache>
                <c:ptCount val="4"/>
                <c:pt idx="0">
                  <c:v>Ogółem</c:v>
                </c:pt>
                <c:pt idx="1">
                  <c:v>Mandaty karne</c:v>
                </c:pt>
                <c:pt idx="2">
                  <c:v>Wnioski do sądu</c:v>
                </c:pt>
                <c:pt idx="3">
                  <c:v>Pouczenia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13877</c:v>
                </c:pt>
                <c:pt idx="1">
                  <c:v>7403</c:v>
                </c:pt>
                <c:pt idx="2">
                  <c:v>223</c:v>
                </c:pt>
                <c:pt idx="3">
                  <c:v>6251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7.0378083978548264E-2"/>
                  <c:y val="5.312499999999999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957374083613702E-2"/>
                  <c:y val="4.687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837356343033716E-2"/>
                  <c:y val="-3.125000000000000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859682494085984E-3"/>
                  <c:y val="-9.3749999999999997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Arkusz1!$A$2:$A$5</c:f>
              <c:strCache>
                <c:ptCount val="4"/>
                <c:pt idx="0">
                  <c:v>Ogółem</c:v>
                </c:pt>
                <c:pt idx="1">
                  <c:v>Mandaty karne</c:v>
                </c:pt>
                <c:pt idx="2">
                  <c:v>Wnioski do sądu</c:v>
                </c:pt>
                <c:pt idx="3">
                  <c:v>Pouczenia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15118</c:v>
                </c:pt>
                <c:pt idx="1">
                  <c:v>9023</c:v>
                </c:pt>
                <c:pt idx="2">
                  <c:v>297</c:v>
                </c:pt>
                <c:pt idx="3">
                  <c:v>5798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061696"/>
        <c:axId val="92063232"/>
      </c:barChart>
      <c:catAx>
        <c:axId val="9206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pl-PL"/>
          </a:p>
        </c:txPr>
        <c:crossAx val="92063232"/>
        <c:crosses val="autoZero"/>
        <c:auto val="1"/>
        <c:lblAlgn val="ctr"/>
        <c:lblOffset val="100"/>
        <c:noMultiLvlLbl val="0"/>
      </c:catAx>
      <c:valAx>
        <c:axId val="92063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061696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1"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0747271200671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662144638671603E-17"/>
                  <c:y val="0.10747271200671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Przestępstwa</c:v>
                </c:pt>
                <c:pt idx="1">
                  <c:v>Wykroczenia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167</c:v>
                </c:pt>
                <c:pt idx="1">
                  <c:v>87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276280767171106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361659162760169E-3"/>
                  <c:y val="0.1141807651877267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Przestępstwa</c:v>
                </c:pt>
                <c:pt idx="1">
                  <c:v>Wykroczenia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164</c:v>
                </c:pt>
                <c:pt idx="1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968320"/>
        <c:axId val="58974208"/>
      </c:barChart>
      <c:catAx>
        <c:axId val="5896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pl-PL"/>
          </a:p>
        </c:txPr>
        <c:crossAx val="58974208"/>
        <c:crosses val="autoZero"/>
        <c:auto val="1"/>
        <c:lblAlgn val="ctr"/>
        <c:lblOffset val="100"/>
        <c:noMultiLvlLbl val="0"/>
      </c:catAx>
      <c:valAx>
        <c:axId val="58974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968320"/>
        <c:crosses val="autoZero"/>
        <c:crossBetween val="between"/>
      </c:valAx>
      <c:spPr>
        <a:noFill/>
        <a:ln w="25397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430610236220478E-2"/>
          <c:y val="3.7671998031496061E-2"/>
          <c:w val="0.74344635826771654"/>
          <c:h val="0.89869266732283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1.76844823130035E-7"/>
                  <c:y val="0.1320655323333984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Arkusz1!$B$2</c:f>
              <c:numCache>
                <c:formatCode>General</c:formatCode>
                <c:ptCount val="1"/>
                <c:pt idx="0">
                  <c:v>49.56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2.2459292532285235E-3"/>
                  <c:y val="0.157595723258542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Arkusz1!$C$2</c:f>
              <c:numCache>
                <c:formatCode>General</c:formatCode>
                <c:ptCount val="1"/>
                <c:pt idx="0">
                  <c:v>54.75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046912"/>
        <c:axId val="60240640"/>
      </c:barChart>
      <c:catAx>
        <c:axId val="5904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240640"/>
        <c:crosses val="autoZero"/>
        <c:auto val="1"/>
        <c:lblAlgn val="ctr"/>
        <c:lblOffset val="100"/>
        <c:noMultiLvlLbl val="0"/>
      </c:catAx>
      <c:valAx>
        <c:axId val="6024064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046912"/>
        <c:crosses val="autoZero"/>
        <c:crossBetween val="between"/>
      </c:valAx>
      <c:spPr>
        <a:noFill/>
        <a:ln w="25405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2500000000000003E-3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Kryminalne</c:v>
                </c:pt>
                <c:pt idx="2">
                  <c:v>7 Kategorii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2256</c:v>
                </c:pt>
                <c:pt idx="1">
                  <c:v>1615</c:v>
                </c:pt>
                <c:pt idx="2">
                  <c:v>465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5416666666666666E-2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333333333333333E-2"/>
                  <c:y val="-1.2500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83333333333334E-2"/>
                  <c:y val="-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Kryminalne</c:v>
                </c:pt>
                <c:pt idx="2">
                  <c:v>7 Kategorii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1857</c:v>
                </c:pt>
                <c:pt idx="1">
                  <c:v>1226</c:v>
                </c:pt>
                <c:pt idx="2">
                  <c:v>520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301312"/>
        <c:axId val="60302848"/>
        <c:axId val="0"/>
      </c:bar3DChart>
      <c:catAx>
        <c:axId val="60301312"/>
        <c:scaling>
          <c:orientation val="minMax"/>
        </c:scaling>
        <c:delete val="0"/>
        <c:axPos val="b"/>
        <c:majorTickMark val="out"/>
        <c:minorTickMark val="none"/>
        <c:tickLblPos val="nextTo"/>
        <c:crossAx val="60302848"/>
        <c:crosses val="autoZero"/>
        <c:auto val="1"/>
        <c:lblAlgn val="ctr"/>
        <c:lblOffset val="100"/>
        <c:noMultiLvlLbl val="0"/>
      </c:catAx>
      <c:valAx>
        <c:axId val="6030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301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KMP Przemyśl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7.4999999999999997E-2"/>
                  <c:y val="-5.3124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500164041994752E-2"/>
                  <c:y val="0.118749753937007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CFFFF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Arkusz1!$B$2:$B$3</c:f>
              <c:numCache>
                <c:formatCode>0.00%</c:formatCode>
                <c:ptCount val="2"/>
                <c:pt idx="0">
                  <c:v>0.72199999999999998</c:v>
                </c:pt>
                <c:pt idx="1">
                  <c:v>0.70699999999999996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KWP Rzeszów</c:v>
                </c:pt>
              </c:strCache>
            </c:strRef>
          </c:tx>
          <c:dLbls>
            <c:dLbl>
              <c:idx val="0"/>
              <c:layout>
                <c:manualLayout>
                  <c:x val="-3.7499999999999999E-2"/>
                  <c:y val="5.31249999999999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Arkusz1!$C$2:$C$3</c:f>
              <c:numCache>
                <c:formatCode>0.00%</c:formatCode>
                <c:ptCount val="2"/>
                <c:pt idx="0">
                  <c:v>0.77200000000000002</c:v>
                </c:pt>
                <c:pt idx="1">
                  <c:v>0.77200000000000002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391424"/>
        <c:axId val="60392960"/>
      </c:lineChart>
      <c:catAx>
        <c:axId val="6039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392960"/>
        <c:crosses val="autoZero"/>
        <c:auto val="1"/>
        <c:lblAlgn val="ctr"/>
        <c:lblOffset val="100"/>
        <c:noMultiLvlLbl val="0"/>
      </c:catAx>
      <c:valAx>
        <c:axId val="6039296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60391424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1"/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KMP Przemyśl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0.10833333333333334"/>
                  <c:y val="-6.2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6666666666666666E-2"/>
                  <c:y val="4.687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Arkusz1!$B$2:$B$3</c:f>
              <c:numCache>
                <c:formatCode>0.00%</c:formatCode>
                <c:ptCount val="2"/>
                <c:pt idx="0">
                  <c:v>0.70399999999999996</c:v>
                </c:pt>
                <c:pt idx="1">
                  <c:v>0.69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KWP Rzeszów</c:v>
                </c:pt>
              </c:strCache>
            </c:strRef>
          </c:tx>
          <c:dLbls>
            <c:dLbl>
              <c:idx val="0"/>
              <c:layout>
                <c:manualLayout>
                  <c:x val="-0.10625"/>
                  <c:y val="4.374999999999999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501640419947505E-3"/>
                  <c:y val="-6.250000000000007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Arkusz1!$C$2:$C$3</c:f>
              <c:numCache>
                <c:formatCode>0.00%</c:formatCode>
                <c:ptCount val="2"/>
                <c:pt idx="0">
                  <c:v>0.69899999999999995</c:v>
                </c:pt>
                <c:pt idx="1">
                  <c:v>0.71699999999999997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023168"/>
        <c:axId val="62024704"/>
      </c:lineChart>
      <c:catAx>
        <c:axId val="6202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024704"/>
        <c:crosses val="autoZero"/>
        <c:auto val="1"/>
        <c:lblAlgn val="ctr"/>
        <c:lblOffset val="100"/>
        <c:noMultiLvlLbl val="0"/>
      </c:catAx>
      <c:valAx>
        <c:axId val="620247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62023168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1"/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KMP Przemysl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0.12083333333333333"/>
                  <c:y val="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166830708661419E-2"/>
                  <c:y val="-7.812499999999998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Arkusz1!$B$2:$B$3</c:f>
              <c:numCache>
                <c:formatCode>0.00%</c:formatCode>
                <c:ptCount val="2"/>
                <c:pt idx="0">
                  <c:v>0.47699999999999998</c:v>
                </c:pt>
                <c:pt idx="1">
                  <c:v>0.52100000000000002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KWP Rzeszów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3.74999999999999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Arkusz1!$C$2:$C$3</c:f>
              <c:numCache>
                <c:formatCode>0.00%</c:formatCode>
                <c:ptCount val="2"/>
                <c:pt idx="0">
                  <c:v>0.45400000000000001</c:v>
                </c:pt>
                <c:pt idx="1">
                  <c:v>0.49299999999999999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099712"/>
        <c:axId val="72101248"/>
      </c:lineChart>
      <c:catAx>
        <c:axId val="7209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101248"/>
        <c:crosses val="autoZero"/>
        <c:auto val="1"/>
        <c:lblAlgn val="ctr"/>
        <c:lblOffset val="100"/>
        <c:noMultiLvlLbl val="0"/>
      </c:catAx>
      <c:valAx>
        <c:axId val="7210124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72099712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1"/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Wszczęte postępowania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324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Wszczęte postępowania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571520"/>
        <c:axId val="92573056"/>
        <c:axId val="0"/>
      </c:bar3DChart>
      <c:catAx>
        <c:axId val="92571520"/>
        <c:scaling>
          <c:orientation val="minMax"/>
        </c:scaling>
        <c:delete val="0"/>
        <c:axPos val="l"/>
        <c:majorTickMark val="out"/>
        <c:minorTickMark val="none"/>
        <c:tickLblPos val="nextTo"/>
        <c:crossAx val="92573056"/>
        <c:crosses val="autoZero"/>
        <c:auto val="1"/>
        <c:lblAlgn val="ctr"/>
        <c:lblOffset val="100"/>
        <c:noMultiLvlLbl val="0"/>
      </c:catAx>
      <c:valAx>
        <c:axId val="925730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2571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Wykrywalność w %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56.9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Wykrywalność w %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56.6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288896"/>
        <c:axId val="92290432"/>
        <c:axId val="0"/>
      </c:bar3DChart>
      <c:catAx>
        <c:axId val="92288896"/>
        <c:scaling>
          <c:orientation val="minMax"/>
        </c:scaling>
        <c:delete val="0"/>
        <c:axPos val="l"/>
        <c:majorTickMark val="out"/>
        <c:minorTickMark val="none"/>
        <c:tickLblPos val="nextTo"/>
        <c:crossAx val="92290432"/>
        <c:crosses val="autoZero"/>
        <c:auto val="1"/>
        <c:lblAlgn val="ctr"/>
        <c:lblOffset val="100"/>
        <c:noMultiLvlLbl val="0"/>
      </c:catAx>
      <c:valAx>
        <c:axId val="922904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2288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INTERWENCJE PILNE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4980269003339564"/>
                  <c:y val="3.125000000000000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563880633597843"/>
                  <c:y val="1.87499999999999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Arkusz1!$A$2:$A$3</c:f>
              <c:strCache>
                <c:ptCount val="2"/>
                <c:pt idx="0">
                  <c:v>OSIĄGNIĘTY</c:v>
                </c:pt>
                <c:pt idx="1">
                  <c:v>OCZEKIWANY</c:v>
                </c:pt>
              </c:strCache>
            </c:strRef>
          </c:cat>
          <c:val>
            <c:numRef>
              <c:f>Arkusz1!$B$2:$B$3</c:f>
              <c:numCache>
                <c:formatCode>h:mm</c:formatCode>
                <c:ptCount val="2"/>
                <c:pt idx="0">
                  <c:v>0.47222222222222227</c:v>
                </c:pt>
                <c:pt idx="1">
                  <c:v>0.4375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32256"/>
        <c:axId val="44833792"/>
      </c:barChart>
      <c:catAx>
        <c:axId val="44832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4833792"/>
        <c:crosses val="autoZero"/>
        <c:auto val="1"/>
        <c:lblAlgn val="ctr"/>
        <c:lblOffset val="100"/>
        <c:noMultiLvlLbl val="0"/>
      </c:catAx>
      <c:valAx>
        <c:axId val="44833792"/>
        <c:scaling>
          <c:orientation val="minMax"/>
          <c:min val="0"/>
        </c:scaling>
        <c:delete val="0"/>
        <c:axPos val="b"/>
        <c:majorGridlines/>
        <c:numFmt formatCode="h:mm" sourceLinked="1"/>
        <c:majorTickMark val="out"/>
        <c:minorTickMark val="none"/>
        <c:tickLblPos val="nextTo"/>
        <c:crossAx val="44832256"/>
        <c:crosses val="autoZero"/>
        <c:crossBetween val="between"/>
      </c:valAx>
      <c:spPr>
        <a:noFill/>
        <a:ln w="25409">
          <a:noFill/>
        </a:ln>
      </c:spPr>
    </c:plotArea>
    <c:plotVisOnly val="1"/>
    <c:dispBlanksAs val="gap"/>
    <c:showDLblsOverMax val="0"/>
  </c:chart>
  <c:txPr>
    <a:bodyPr/>
    <a:lstStyle/>
    <a:p>
      <a:pPr>
        <a:defRPr sz="1803"/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1.6587185315299232E-3"/>
                  <c:y val="-1.9676739283204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245903846829489E-2"/>
                  <c:y val="-2.529866479269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Ilość postępowań </c:v>
                </c:pt>
                <c:pt idx="1">
                  <c:v>Mienie zabezpieczone w zł</c:v>
                </c:pt>
                <c:pt idx="2">
                  <c:v>Mienie odzyskane w zł</c:v>
                </c:pt>
              </c:strCache>
            </c:strRef>
          </c:cat>
          <c:val>
            <c:numRef>
              <c:f>Arkusz1!$B$2:$B$4</c:f>
              <c:numCache>
                <c:formatCode>#,##0</c:formatCode>
                <c:ptCount val="3"/>
                <c:pt idx="0" formatCode="General">
                  <c:v>216</c:v>
                </c:pt>
                <c:pt idx="1">
                  <c:v>1004256</c:v>
                </c:pt>
                <c:pt idx="2">
                  <c:v>295144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6587185315299537E-2"/>
                  <c:y val="-1.6865776528460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983628557960728E-2"/>
                  <c:y val="-5.9030217849613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26974825223963E-2"/>
                  <c:y val="-4.4975404075895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Ilość postępowań </c:v>
                </c:pt>
                <c:pt idx="1">
                  <c:v>Mienie zabezpieczone w zł</c:v>
                </c:pt>
                <c:pt idx="2">
                  <c:v>Mienie odzyskane w zł</c:v>
                </c:pt>
              </c:strCache>
            </c:strRef>
          </c:cat>
          <c:val>
            <c:numRef>
              <c:f>Arkusz1!$C$2:$C$4</c:f>
              <c:numCache>
                <c:formatCode>#,##0</c:formatCode>
                <c:ptCount val="3"/>
                <c:pt idx="0" formatCode="General">
                  <c:v>141</c:v>
                </c:pt>
                <c:pt idx="1">
                  <c:v>950269</c:v>
                </c:pt>
                <c:pt idx="2">
                  <c:v>348354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275648"/>
        <c:axId val="93277184"/>
        <c:axId val="0"/>
      </c:bar3DChart>
      <c:catAx>
        <c:axId val="9327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l-PL"/>
          </a:p>
        </c:txPr>
        <c:crossAx val="93277184"/>
        <c:crosses val="autoZero"/>
        <c:auto val="0"/>
        <c:lblAlgn val="ctr"/>
        <c:lblOffset val="100"/>
        <c:noMultiLvlLbl val="0"/>
      </c:catAx>
      <c:valAx>
        <c:axId val="93277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275648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1.2114328257517246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74999999999999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4291032189654E-3"/>
                  <c:y val="-3.749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5428730965689623E-3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Ogółem</c:v>
                </c:pt>
                <c:pt idx="1">
                  <c:v>Listy gończe</c:v>
                </c:pt>
                <c:pt idx="2">
                  <c:v>Zaginiecia ogółem</c:v>
                </c:pt>
                <c:pt idx="3">
                  <c:v>Zaginięcia poziom I</c:v>
                </c:pt>
                <c:pt idx="4">
                  <c:v>Zaginięcia poziom II</c:v>
                </c:pt>
                <c:pt idx="5">
                  <c:v>Zaginięcia poziom III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567</c:v>
                </c:pt>
                <c:pt idx="1">
                  <c:v>42</c:v>
                </c:pt>
                <c:pt idx="2">
                  <c:v>78</c:v>
                </c:pt>
                <c:pt idx="3">
                  <c:v>13</c:v>
                </c:pt>
                <c:pt idx="4">
                  <c:v>37</c:v>
                </c:pt>
                <c:pt idx="5">
                  <c:v>28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3627811704895281E-2"/>
                  <c:y val="-1.562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28582064379308E-3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566871867012342E-3"/>
                  <c:y val="-4.374999999999999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14291032189654E-3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Ogółem</c:v>
                </c:pt>
                <c:pt idx="1">
                  <c:v>Listy gończe</c:v>
                </c:pt>
                <c:pt idx="2">
                  <c:v>Zaginiecia ogółem</c:v>
                </c:pt>
                <c:pt idx="3">
                  <c:v>Zaginięcia poziom I</c:v>
                </c:pt>
                <c:pt idx="4">
                  <c:v>Zaginięcia poziom II</c:v>
                </c:pt>
                <c:pt idx="5">
                  <c:v>Zaginięcia poziom III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766</c:v>
                </c:pt>
                <c:pt idx="1">
                  <c:v>46</c:v>
                </c:pt>
                <c:pt idx="2">
                  <c:v>38</c:v>
                </c:pt>
                <c:pt idx="3">
                  <c:v>2</c:v>
                </c:pt>
                <c:pt idx="4">
                  <c:v>10</c:v>
                </c:pt>
                <c:pt idx="5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820800"/>
        <c:axId val="73838976"/>
      </c:barChart>
      <c:catAx>
        <c:axId val="7382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838976"/>
        <c:crosses val="autoZero"/>
        <c:auto val="1"/>
        <c:lblAlgn val="ctr"/>
        <c:lblOffset val="100"/>
        <c:noMultiLvlLbl val="0"/>
      </c:catAx>
      <c:valAx>
        <c:axId val="73838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820800"/>
        <c:crosses val="autoZero"/>
        <c:crossBetween val="between"/>
      </c:valAx>
      <c:spPr>
        <a:noFill/>
        <a:ln w="25373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4.1666666666666666E-3"/>
                  <c:y val="0.1312500000000000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0000"/>
                        </a:solidFill>
                      </a:rPr>
                      <a:t>64158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1562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64158</c:v>
                </c:pt>
                <c:pt idx="1">
                  <c:v>68961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069184"/>
        <c:axId val="59070720"/>
      </c:barChart>
      <c:catAx>
        <c:axId val="5906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070720"/>
        <c:crosses val="autoZero"/>
        <c:auto val="1"/>
        <c:lblAlgn val="ctr"/>
        <c:lblOffset val="100"/>
        <c:noMultiLvlLbl val="0"/>
      </c:catAx>
      <c:valAx>
        <c:axId val="59070720"/>
        <c:scaling>
          <c:orientation val="minMax"/>
          <c:max val="69000"/>
          <c:min val="4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069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20408163265306E-2"/>
                  <c:y val="-3.124999999999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119533527696793E-2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492711370262391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950437317784258E-2"/>
                  <c:y val="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408163265306121E-2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Arkusz1!$A$2:$A$6</c:f>
              <c:strCache>
                <c:ptCount val="5"/>
                <c:pt idx="0">
                  <c:v>Stwierdzone wykroczenia</c:v>
                </c:pt>
                <c:pt idx="1">
                  <c:v>Mandaty karne</c:v>
                </c:pt>
                <c:pt idx="2">
                  <c:v>Wnioski do sądu</c:v>
                </c:pt>
                <c:pt idx="3">
                  <c:v>Pouczenia</c:v>
                </c:pt>
                <c:pt idx="4">
                  <c:v>Odstąpienia 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18726</c:v>
                </c:pt>
                <c:pt idx="1">
                  <c:v>9395</c:v>
                </c:pt>
                <c:pt idx="2">
                  <c:v>1218</c:v>
                </c:pt>
                <c:pt idx="3">
                  <c:v>7540</c:v>
                </c:pt>
                <c:pt idx="4">
                  <c:v>1289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2069970845481049E-2"/>
                  <c:y val="-2.187499999999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612244897959183E-2"/>
                  <c:y val="6.24999999999994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492711370262391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323615160349854E-2"/>
                  <c:y val="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865889212828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Arkusz1!$A$2:$A$6</c:f>
              <c:strCache>
                <c:ptCount val="5"/>
                <c:pt idx="0">
                  <c:v>Stwierdzone wykroczenia</c:v>
                </c:pt>
                <c:pt idx="1">
                  <c:v>Mandaty karne</c:v>
                </c:pt>
                <c:pt idx="2">
                  <c:v>Wnioski do sądu</c:v>
                </c:pt>
                <c:pt idx="3">
                  <c:v>Pouczenia</c:v>
                </c:pt>
                <c:pt idx="4">
                  <c:v>Odstąpienia 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19556</c:v>
                </c:pt>
                <c:pt idx="1">
                  <c:v>10409</c:v>
                </c:pt>
                <c:pt idx="2">
                  <c:v>1265</c:v>
                </c:pt>
                <c:pt idx="3">
                  <c:v>6925</c:v>
                </c:pt>
                <c:pt idx="4">
                  <c:v>1439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485504"/>
        <c:axId val="68487040"/>
      </c:barChart>
      <c:catAx>
        <c:axId val="68485504"/>
        <c:scaling>
          <c:orientation val="minMax"/>
        </c:scaling>
        <c:delete val="0"/>
        <c:axPos val="b"/>
        <c:majorTickMark val="out"/>
        <c:minorTickMark val="none"/>
        <c:tickLblPos val="nextTo"/>
        <c:crossAx val="68487040"/>
        <c:crosses val="autoZero"/>
        <c:auto val="1"/>
        <c:lblAlgn val="ctr"/>
        <c:lblOffset val="100"/>
        <c:noMultiLvlLbl val="0"/>
      </c:catAx>
      <c:valAx>
        <c:axId val="68487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485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3.446502078552838E-3"/>
                  <c:y val="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Arkusz1!$A$2:$A$5</c:f>
              <c:strCache>
                <c:ptCount val="4"/>
                <c:pt idx="0">
                  <c:v>Ogółem</c:v>
                </c:pt>
                <c:pt idx="1">
                  <c:v>Kryminalne</c:v>
                </c:pt>
                <c:pt idx="2">
                  <c:v>PG</c:v>
                </c:pt>
                <c:pt idx="3">
                  <c:v>Po 7 kategoriach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208</c:v>
                </c:pt>
                <c:pt idx="1">
                  <c:v>55</c:v>
                </c:pt>
                <c:pt idx="2">
                  <c:v>2</c:v>
                </c:pt>
                <c:pt idx="3">
                  <c:v>32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Arkusz1!$A$2:$A$5</c:f>
              <c:strCache>
                <c:ptCount val="4"/>
                <c:pt idx="0">
                  <c:v>Ogółem</c:v>
                </c:pt>
                <c:pt idx="1">
                  <c:v>Kryminalne</c:v>
                </c:pt>
                <c:pt idx="2">
                  <c:v>PG</c:v>
                </c:pt>
                <c:pt idx="3">
                  <c:v>Po 7 kategoriach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202</c:v>
                </c:pt>
                <c:pt idx="1">
                  <c:v>33</c:v>
                </c:pt>
                <c:pt idx="2">
                  <c:v>1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714496"/>
        <c:axId val="68716032"/>
      </c:barChart>
      <c:catAx>
        <c:axId val="68714496"/>
        <c:scaling>
          <c:orientation val="minMax"/>
        </c:scaling>
        <c:delete val="0"/>
        <c:axPos val="b"/>
        <c:majorTickMark val="out"/>
        <c:minorTickMark val="none"/>
        <c:tickLblPos val="nextTo"/>
        <c:crossAx val="68716032"/>
        <c:crosses val="autoZero"/>
        <c:auto val="1"/>
        <c:lblAlgn val="ctr"/>
        <c:lblOffset val="100"/>
        <c:noMultiLvlLbl val="0"/>
      </c:catAx>
      <c:valAx>
        <c:axId val="68716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714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1.4144271570014275E-3"/>
                  <c:y val="-2.8125000000000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144271570014143E-2"/>
                  <c:y val="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9009900990099011E-3"/>
                  <c:y val="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4865629420084864E-3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315417256011316E-2"/>
                  <c:y val="3.1250000000000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Ogółem</c:v>
                </c:pt>
                <c:pt idx="1">
                  <c:v>Sprawcy przestępstw</c:v>
                </c:pt>
                <c:pt idx="2">
                  <c:v>Sprawcy wykroczeń</c:v>
                </c:pt>
                <c:pt idx="3">
                  <c:v>Na polecenie sądu lub prok.</c:v>
                </c:pt>
                <c:pt idx="4">
                  <c:v>W celu wytrzeźwienia</c:v>
                </c:pt>
                <c:pt idx="5">
                  <c:v>Doprowadzenia do MOZU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560</c:v>
                </c:pt>
                <c:pt idx="1">
                  <c:v>258</c:v>
                </c:pt>
                <c:pt idx="2">
                  <c:v>7</c:v>
                </c:pt>
                <c:pt idx="3">
                  <c:v>115</c:v>
                </c:pt>
                <c:pt idx="4">
                  <c:v>179</c:v>
                </c:pt>
                <c:pt idx="5">
                  <c:v>1004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1315417256011316E-2"/>
                  <c:y val="1.5625000000000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9009900990099011E-3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4865629420084864E-3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Ogółem</c:v>
                </c:pt>
                <c:pt idx="1">
                  <c:v>Sprawcy przestępstw</c:v>
                </c:pt>
                <c:pt idx="2">
                  <c:v>Sprawcy wykroczeń</c:v>
                </c:pt>
                <c:pt idx="3">
                  <c:v>Na polecenie sądu lub prok.</c:v>
                </c:pt>
                <c:pt idx="4">
                  <c:v>W celu wytrzeźwienia</c:v>
                </c:pt>
                <c:pt idx="5">
                  <c:v>Doprowadzenia do MOZU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508</c:v>
                </c:pt>
                <c:pt idx="1">
                  <c:v>221</c:v>
                </c:pt>
                <c:pt idx="2">
                  <c:v>7</c:v>
                </c:pt>
                <c:pt idx="3">
                  <c:v>124</c:v>
                </c:pt>
                <c:pt idx="4">
                  <c:v>156</c:v>
                </c:pt>
                <c:pt idx="5">
                  <c:v>1082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767104"/>
        <c:axId val="68781184"/>
      </c:barChart>
      <c:catAx>
        <c:axId val="68767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0000"/>
                </a:solidFill>
              </a:defRPr>
            </a:pPr>
            <a:endParaRPr lang="pl-PL"/>
          </a:p>
        </c:txPr>
        <c:crossAx val="68781184"/>
        <c:crosses val="autoZero"/>
        <c:auto val="1"/>
        <c:lblAlgn val="ctr"/>
        <c:lblOffset val="100"/>
        <c:noMultiLvlLbl val="0"/>
      </c:catAx>
      <c:valAx>
        <c:axId val="68781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767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5.438244098055935E-3"/>
                  <c:y val="-1.777539170089914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127004627366754E-3"/>
                  <c:y val="-5.9281623979264139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443218237256164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283978322374406E-3"/>
                  <c:y val="-1.3993065969376641E-6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127704971173449E-2"/>
                  <c:y val="1.481121071034799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689474078540364E-2"/>
                  <c:y val="-2.964197807846285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43831188523281E-2"/>
                  <c:y val="8.27062496297667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6314875004013716E-2"/>
                  <c:y val="-1.184746252073888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811341151454393E-2"/>
                  <c:y val="9.47778344237818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Arkusz1!$A$2:$A$10</c:f>
              <c:strCache>
                <c:ptCount val="9"/>
                <c:pt idx="0">
                  <c:v>Wypadki ogółem</c:v>
                </c:pt>
                <c:pt idx="1">
                  <c:v>Miasto</c:v>
                </c:pt>
                <c:pt idx="2">
                  <c:v>Powiat</c:v>
                </c:pt>
                <c:pt idx="3">
                  <c:v>Zabici ogółem</c:v>
                </c:pt>
                <c:pt idx="4">
                  <c:v>Miasto</c:v>
                </c:pt>
                <c:pt idx="5">
                  <c:v>Powiat</c:v>
                </c:pt>
                <c:pt idx="6">
                  <c:v>Ranni ogółem</c:v>
                </c:pt>
                <c:pt idx="7">
                  <c:v>Miasto</c:v>
                </c:pt>
                <c:pt idx="8">
                  <c:v>Powiat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35</c:v>
                </c:pt>
                <c:pt idx="1">
                  <c:v>16</c:v>
                </c:pt>
                <c:pt idx="2">
                  <c:v>19</c:v>
                </c:pt>
                <c:pt idx="3">
                  <c:v>7</c:v>
                </c:pt>
                <c:pt idx="4">
                  <c:v>0</c:v>
                </c:pt>
                <c:pt idx="5">
                  <c:v>7</c:v>
                </c:pt>
                <c:pt idx="6">
                  <c:v>91</c:v>
                </c:pt>
                <c:pt idx="7">
                  <c:v>16</c:v>
                </c:pt>
                <c:pt idx="8">
                  <c:v>75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9004349082554077E-2"/>
                  <c:y val="-2.962005560844416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633596038374679E-3"/>
                  <c:y val="2.960699541353941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0663565106015569E-3"/>
                  <c:y val="-2.665585780059787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255409942346759E-3"/>
                  <c:y val="2.962242142069599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1.7771193781108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1756401428525557E-2"/>
                  <c:y val="1.777375917653605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876622982704028E-2"/>
                  <c:y val="-5.924484284139199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8131999471973571E-2"/>
                  <c:y val="-1.776559655472058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Arkusz1!$A$2:$A$10</c:f>
              <c:strCache>
                <c:ptCount val="9"/>
                <c:pt idx="0">
                  <c:v>Wypadki ogółem</c:v>
                </c:pt>
                <c:pt idx="1">
                  <c:v>Miasto</c:v>
                </c:pt>
                <c:pt idx="2">
                  <c:v>Powiat</c:v>
                </c:pt>
                <c:pt idx="3">
                  <c:v>Zabici ogółem</c:v>
                </c:pt>
                <c:pt idx="4">
                  <c:v>Miasto</c:v>
                </c:pt>
                <c:pt idx="5">
                  <c:v>Powiat</c:v>
                </c:pt>
                <c:pt idx="6">
                  <c:v>Ranni ogółem</c:v>
                </c:pt>
                <c:pt idx="7">
                  <c:v>Miasto</c:v>
                </c:pt>
                <c:pt idx="8">
                  <c:v>Powiat</c:v>
                </c:pt>
              </c:strCache>
            </c:strRef>
          </c:cat>
          <c:val>
            <c:numRef>
              <c:f>Arkusz1!$C$2:$C$10</c:f>
              <c:numCache>
                <c:formatCode>General</c:formatCode>
                <c:ptCount val="9"/>
                <c:pt idx="0">
                  <c:v>32</c:v>
                </c:pt>
                <c:pt idx="1">
                  <c:v>19</c:v>
                </c:pt>
                <c:pt idx="2">
                  <c:v>13</c:v>
                </c:pt>
                <c:pt idx="3">
                  <c:v>9</c:v>
                </c:pt>
                <c:pt idx="4">
                  <c:v>4</c:v>
                </c:pt>
                <c:pt idx="5">
                  <c:v>5</c:v>
                </c:pt>
                <c:pt idx="6">
                  <c:v>31</c:v>
                </c:pt>
                <c:pt idx="7">
                  <c:v>17</c:v>
                </c:pt>
                <c:pt idx="8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212544"/>
        <c:axId val="79214848"/>
      </c:barChart>
      <c:catAx>
        <c:axId val="7921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214848"/>
        <c:crosses val="autoZero"/>
        <c:auto val="1"/>
        <c:lblAlgn val="ctr"/>
        <c:lblOffset val="100"/>
        <c:noMultiLvlLbl val="0"/>
      </c:catAx>
      <c:valAx>
        <c:axId val="79214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2125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2.0834973753280838E-3"/>
                  <c:y val="0.1531250000000000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Ogółem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25951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2.0833333333333333E-3"/>
                  <c:y val="0.1593749999999999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Ogółem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25070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153664"/>
        <c:axId val="62592128"/>
      </c:barChart>
      <c:catAx>
        <c:axId val="4515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pl-PL"/>
          </a:p>
        </c:txPr>
        <c:crossAx val="62592128"/>
        <c:crosses val="autoZero"/>
        <c:auto val="1"/>
        <c:lblAlgn val="ctr"/>
        <c:lblOffset val="100"/>
        <c:noMultiLvlLbl val="0"/>
      </c:catAx>
      <c:valAx>
        <c:axId val="6259212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153664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3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4.1668307086614176E-3"/>
                  <c:y val="0.1281249999999999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Ogółem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46507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2.0833333333333333E-3"/>
                  <c:y val="0.1343749999999999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</c:f>
              <c:strCache>
                <c:ptCount val="1"/>
                <c:pt idx="0">
                  <c:v>Ogółem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42788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644992"/>
        <c:axId val="62646528"/>
      </c:barChart>
      <c:catAx>
        <c:axId val="6264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646528"/>
        <c:crosses val="autoZero"/>
        <c:auto val="1"/>
        <c:lblAlgn val="ctr"/>
        <c:lblOffset val="100"/>
        <c:noMultiLvlLbl val="0"/>
      </c:catAx>
      <c:valAx>
        <c:axId val="6264652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644992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3"/>
      </a:pPr>
      <a:endParaRPr lang="pl-P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noProof="0" smtClean="0"/>
              <a:t>Kliknij, aby edytować styl wzorca tytułu</a:t>
            </a: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pl-PL" noProof="0" smtClean="0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F350F-43F3-4379-B40A-0AB9DAE4761F}" type="datetimeFigureOut">
              <a:rPr lang="pl-PL"/>
              <a:pPr>
                <a:defRPr/>
              </a:pPr>
              <a:t>2020-01-28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E9C4-F40C-420D-A7B7-D6C9B1EB6A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142358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A1EEE-69B1-42E5-9F75-556F48BAB460}" type="datetimeFigureOut">
              <a:rPr lang="pl-PL"/>
              <a:pPr>
                <a:defRPr/>
              </a:pPr>
              <a:t>2020-01-28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13175-2030-42F0-90AE-54C29F3CF1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51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35727-B2F1-4B89-90BE-1D5A19FF6DFC}" type="datetimeFigureOut">
              <a:rPr lang="pl-PL"/>
              <a:pPr>
                <a:defRPr/>
              </a:pPr>
              <a:t>2020-01-28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E107-C53D-4296-A18A-A1A16128D8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819259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AD51-3ECA-4490-BFB1-1AE94681A620}" type="datetimeFigureOut">
              <a:rPr lang="pl-PL"/>
              <a:pPr>
                <a:defRPr/>
              </a:pPr>
              <a:t>2020-01-28</a:t>
            </a:fld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D2C69-6483-4DD4-87AF-943D416F34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376714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12B26-CFD3-4864-BD8D-1E6104A305A7}" type="datetimeFigureOut">
              <a:rPr lang="pl-PL"/>
              <a:pPr>
                <a:defRPr/>
              </a:pPr>
              <a:t>2020-01-28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99925-03EE-47C9-9492-B0BB5B01D7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555553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76DC3-F586-4F6B-B923-D2D948DEF35C}" type="datetimeFigureOut">
              <a:rPr lang="pl-PL"/>
              <a:pPr>
                <a:defRPr/>
              </a:pPr>
              <a:t>2020-01-28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3B256-AC2D-4912-B6F8-116CDD3228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544530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94334-6A56-4C2D-97DA-26209CB9E470}" type="datetimeFigureOut">
              <a:rPr lang="pl-PL"/>
              <a:pPr>
                <a:defRPr/>
              </a:pPr>
              <a:t>2020-01-28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14C2C-2952-47DE-A807-E4EA270464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813326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850B7-1109-4588-A104-1007D59552E9}" type="datetimeFigureOut">
              <a:rPr lang="pl-PL"/>
              <a:pPr>
                <a:defRPr/>
              </a:pPr>
              <a:t>2020-01-28</a:t>
            </a:fld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C8F26-4B3A-4065-B297-9E500AFB1F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29339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D1196-03C9-4F36-AE76-85421C091A8A}" type="datetimeFigureOut">
              <a:rPr lang="pl-PL"/>
              <a:pPr>
                <a:defRPr/>
              </a:pPr>
              <a:t>2020-01-28</a:t>
            </a:fld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05963-6CE4-471A-927A-4DCA2146B1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230764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B9A05-433E-4B1D-B4DE-13790D79841D}" type="datetimeFigureOut">
              <a:rPr lang="pl-PL"/>
              <a:pPr>
                <a:defRPr/>
              </a:pPr>
              <a:t>2020-01-28</a:t>
            </a:fld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CE063-3F0B-4CEB-8EA8-77E0850CF6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555650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D4DAB-2B3F-4D39-A8F9-9D8B522C7918}" type="datetimeFigureOut">
              <a:rPr lang="pl-PL"/>
              <a:pPr>
                <a:defRPr/>
              </a:pPr>
              <a:t>2020-01-28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A15B-46D3-4D14-A038-68C8DDA0FE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092457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6AA87-963D-4173-8AD8-EE9C75EFF96C}" type="datetimeFigureOut">
              <a:rPr lang="pl-PL"/>
              <a:pPr>
                <a:defRPr/>
              </a:pPr>
              <a:t>2020-01-28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4F2BB-CBA7-4930-A4DD-64D5C31CFB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59383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49DFE23F-1420-41A7-92A9-B9A4ECD55CAF}" type="datetimeFigureOut">
              <a:rPr lang="pl-PL"/>
              <a:pPr>
                <a:defRPr/>
              </a:pPr>
              <a:t>2020-01-28</a:t>
            </a:fld>
            <a:endParaRPr lang="pl-PL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B2BC7A08-8CBC-4D12-A7BB-2F49BE45A0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chart" Target="../charts/chart5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chart" Target="../charts/chart6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5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chart" Target="../charts/chart7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chart" Target="../charts/chart8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chart" Target="../charts/chart9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chart" Target="../charts/chart10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chart" Target="../charts/chart1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chart" Target="../charts/chart1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chart" Target="../charts/chart1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chart" Target="../charts/chart1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chart" Target="../charts/chart18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chart" Target="../charts/chart19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chart" Target="../charts/chart20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chart" Target="../charts/chart2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5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6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6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emf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chart" Target="../charts/chart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5.png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Relationship Id="rId9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chart" Target="../charts/chart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95300" y="2743200"/>
            <a:ext cx="7899400" cy="2451100"/>
          </a:xfrm>
        </p:spPr>
        <p:txBody>
          <a:bodyPr/>
          <a:lstStyle/>
          <a:p>
            <a:pPr eaLnBrk="1" hangingPunct="1">
              <a:defRPr/>
            </a:pPr>
            <a:r>
              <a:rPr lang="pl-PL" sz="5400" dirty="0" smtClean="0">
                <a:solidFill>
                  <a:srgbClr val="FFFFFF"/>
                </a:solidFill>
              </a:rPr>
              <a:t>Komenda </a:t>
            </a:r>
            <a:r>
              <a:rPr lang="pl-PL" sz="5400" dirty="0">
                <a:solidFill>
                  <a:srgbClr val="FFFFFF"/>
                </a:solidFill>
              </a:rPr>
              <a:t>Miejska Policji </a:t>
            </a:r>
            <a:br>
              <a:rPr lang="pl-PL" sz="5400" dirty="0">
                <a:solidFill>
                  <a:srgbClr val="FFFFFF"/>
                </a:solidFill>
              </a:rPr>
            </a:br>
            <a:r>
              <a:rPr lang="pl-PL" sz="5400" dirty="0">
                <a:solidFill>
                  <a:srgbClr val="FFFFFF"/>
                </a:solidFill>
              </a:rPr>
              <a:t>w Przemyślu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22288" y="6257925"/>
            <a:ext cx="8418512" cy="3968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sz="1800" b="1" dirty="0" smtClean="0"/>
              <a:t>Styczeń 2020</a:t>
            </a:r>
          </a:p>
        </p:txBody>
      </p:sp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graphicFrame>
        <p:nvGraphicFramePr>
          <p:cNvPr id="2053" name="Object 50"/>
          <p:cNvGraphicFramePr>
            <a:graphicFrameLocks noChangeAspect="1"/>
          </p:cNvGraphicFramePr>
          <p:nvPr/>
        </p:nvGraphicFramePr>
        <p:xfrm>
          <a:off x="2286000" y="1536700"/>
          <a:ext cx="424815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CorelDRAW" r:id="rId3" imgW="5659200" imgH="1865160" progId="">
                  <p:embed/>
                </p:oleObj>
              </mc:Choice>
              <mc:Fallback>
                <p:oleObj name="CorelDRAW" r:id="rId3" imgW="5659200" imgH="1865160" progId="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36700"/>
                        <a:ext cx="424815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360px-POL_policja_korpus_prewencja_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5481638"/>
            <a:ext cx="151288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7" name="Object 32"/>
          <p:cNvGraphicFramePr>
            <a:graphicFrameLocks noChangeAspect="1"/>
          </p:cNvGraphicFramePr>
          <p:nvPr/>
        </p:nvGraphicFramePr>
        <p:xfrm>
          <a:off x="1765300" y="558958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58958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65100" y="530225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ZATRZYMANIA  NA  „GORĄCYM  UCZYNKU”</a:t>
            </a: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3437061925"/>
              </p:ext>
            </p:extLst>
          </p:nvPr>
        </p:nvGraphicFramePr>
        <p:xfrm>
          <a:off x="1091821" y="1397000"/>
          <a:ext cx="736979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96950" y="5011738"/>
            <a:ext cx="7054850" cy="45085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2291" name="Picture 2" descr="360px-POL_policja_korpus_prewencja_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5718175"/>
            <a:ext cx="15128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2" name="Object 27"/>
          <p:cNvGraphicFramePr>
            <a:graphicFrameLocks noChangeAspect="1"/>
          </p:cNvGraphicFramePr>
          <p:nvPr/>
        </p:nvGraphicFramePr>
        <p:xfrm>
          <a:off x="1052513" y="590708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590708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5100" y="530225"/>
            <a:ext cx="8712200" cy="854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ZESTAWIENIE LICZBOWE OSÓB UMIESZCZONYCH</a:t>
            </a:r>
          </a:p>
          <a:p>
            <a:pPr algn="ctr">
              <a:defRPr/>
            </a:pPr>
            <a:r>
              <a:rPr lang="pl-PL" sz="25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PDOZ </a:t>
            </a:r>
            <a:endParaRPr lang="pl-PL" sz="1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1711917040"/>
              </p:ext>
            </p:extLst>
          </p:nvPr>
        </p:nvGraphicFramePr>
        <p:xfrm>
          <a:off x="165100" y="1397000"/>
          <a:ext cx="89789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02" name="Group 10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80301540"/>
              </p:ext>
            </p:extLst>
          </p:nvPr>
        </p:nvGraphicFramePr>
        <p:xfrm>
          <a:off x="1614488" y="782638"/>
          <a:ext cx="6248400" cy="6035678"/>
        </p:xfrm>
        <a:graphic>
          <a:graphicData uri="http://schemas.openxmlformats.org/drawingml/2006/table">
            <a:tbl>
              <a:tblPr/>
              <a:tblGrid>
                <a:gridCol w="4519612"/>
                <a:gridCol w="865188"/>
                <a:gridCol w="863600"/>
              </a:tblGrid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Liczba sporządzonych formularzy Niebieska Karta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281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205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miasto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144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95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powiat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137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110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Liczba osób dotkniętych przemocą w rodzinie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362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249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kobiety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261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182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mężczyźni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33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28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osoby małoletnie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68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39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Liczba sprawców przemocy w rodzinie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285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209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kobiety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27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21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mężczyźni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256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187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Liczba zatrzymanych sprawców przemocy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17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kobiety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mężczyźni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17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Sprawcy przemocy pod wpływem alkoholu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177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123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kobiety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mężczyźni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168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116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Liczba sprawców w MOZU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73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55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kobiety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mężczyźni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Liczba sprawców w PDOZ (do wytrzeźwienia)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38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25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kobiety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mężczyźni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38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25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408" name="Grupa 8"/>
          <p:cNvGrpSpPr>
            <a:grpSpLocks/>
          </p:cNvGrpSpPr>
          <p:nvPr/>
        </p:nvGrpSpPr>
        <p:grpSpPr bwMode="auto">
          <a:xfrm>
            <a:off x="6129338" y="420688"/>
            <a:ext cx="1733550" cy="382587"/>
            <a:chOff x="5967413" y="395288"/>
            <a:chExt cx="1733550" cy="382587"/>
          </a:xfrm>
        </p:grpSpPr>
        <p:sp>
          <p:nvSpPr>
            <p:cNvPr id="13412" name="Text Box 283"/>
            <p:cNvSpPr txBox="1">
              <a:spLocks noChangeArrowheads="1"/>
            </p:cNvSpPr>
            <p:nvPr/>
          </p:nvSpPr>
          <p:spPr bwMode="auto">
            <a:xfrm>
              <a:off x="5967413" y="398463"/>
              <a:ext cx="1733550" cy="379412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pl-PL" altLang="pl-PL"/>
            </a:p>
          </p:txBody>
        </p:sp>
        <p:sp>
          <p:nvSpPr>
            <p:cNvPr id="13413" name="Line 284"/>
            <p:cNvSpPr>
              <a:spLocks noChangeShapeType="1"/>
            </p:cNvSpPr>
            <p:nvPr/>
          </p:nvSpPr>
          <p:spPr bwMode="auto">
            <a:xfrm>
              <a:off x="6816725" y="395288"/>
              <a:ext cx="0" cy="361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3709" name="Text Box 285"/>
            <p:cNvSpPr txBox="1">
              <a:spLocks noChangeArrowheads="1"/>
            </p:cNvSpPr>
            <p:nvPr/>
          </p:nvSpPr>
          <p:spPr bwMode="auto">
            <a:xfrm>
              <a:off x="6057900" y="450850"/>
              <a:ext cx="6572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pl-PL" sz="1200" b="1" dirty="0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2018</a:t>
              </a:r>
              <a:endParaRPr lang="pl-PL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  <p:sp>
          <p:nvSpPr>
            <p:cNvPr id="103710" name="Text Box 286"/>
            <p:cNvSpPr txBox="1">
              <a:spLocks noChangeArrowheads="1"/>
            </p:cNvSpPr>
            <p:nvPr/>
          </p:nvSpPr>
          <p:spPr bwMode="auto">
            <a:xfrm>
              <a:off x="6931025" y="457200"/>
              <a:ext cx="6572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pl-PL" sz="1200" b="1" dirty="0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2019</a:t>
              </a:r>
              <a:endParaRPr lang="pl-PL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  <p:sp>
        <p:nvSpPr>
          <p:cNvPr id="103711" name="Rectangle 287"/>
          <p:cNvSpPr>
            <a:spLocks noChangeArrowheads="1"/>
          </p:cNvSpPr>
          <p:nvPr/>
        </p:nvSpPr>
        <p:spPr bwMode="auto">
          <a:xfrm>
            <a:off x="1147763" y="131763"/>
            <a:ext cx="4579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l-PL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PRZEMOC W RODZINIE</a:t>
            </a:r>
          </a:p>
        </p:txBody>
      </p:sp>
      <p:pic>
        <p:nvPicPr>
          <p:cNvPr id="13410" name="Picture 288" descr="360px-POL_policja_korpus_prewencja_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6129338"/>
            <a:ext cx="11398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411" name="Object 16"/>
          <p:cNvGraphicFramePr>
            <a:graphicFrameLocks noChangeAspect="1"/>
          </p:cNvGraphicFramePr>
          <p:nvPr/>
        </p:nvGraphicFramePr>
        <p:xfrm>
          <a:off x="231775" y="6303963"/>
          <a:ext cx="12890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0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6303963"/>
                        <a:ext cx="12890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474663" y="4216400"/>
            <a:ext cx="7851775" cy="1423988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2517775" y="1306513"/>
            <a:ext cx="5129213" cy="264795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57163" y="361950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PROFILAKTYKA</a:t>
            </a:r>
          </a:p>
        </p:txBody>
      </p:sp>
      <p:graphicFrame>
        <p:nvGraphicFramePr>
          <p:cNvPr id="14341" name="Object 16"/>
          <p:cNvGraphicFramePr>
            <a:graphicFrameLocks noChangeAspect="1"/>
          </p:cNvGraphicFramePr>
          <p:nvPr/>
        </p:nvGraphicFramePr>
        <p:xfrm>
          <a:off x="708025" y="6099175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CorelDRAW" r:id="rId3" imgW="5659200" imgH="1865160" progId="">
                  <p:embed/>
                </p:oleObj>
              </mc:Choice>
              <mc:Fallback>
                <p:oleObj name="CorelDRAW" r:id="rId3" imgW="5659200" imgH="1865160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6099175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2" name="Picture 5" descr="360px-POL_policja_korpus_prewencja_AR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5741988"/>
            <a:ext cx="151288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50888" y="1317625"/>
            <a:ext cx="776605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cs typeface="+mn-cs"/>
              </a:rPr>
              <a:t>	</a:t>
            </a: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Spotkań w szkołach ogólnie- </a:t>
            </a: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275 </a:t>
            </a: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sp.</a:t>
            </a:r>
          </a:p>
          <a:p>
            <a:pPr algn="ctr">
              <a:defRPr/>
            </a:pP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	Półkolonie i zimowiska – </a:t>
            </a: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100 </a:t>
            </a: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spotkań</a:t>
            </a:r>
          </a:p>
          <a:p>
            <a:pPr algn="ctr">
              <a:defRPr/>
            </a:pP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	Pikniki – </a:t>
            </a: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14</a:t>
            </a:r>
            <a:endParaRPr lang="pl-PL" dirty="0">
              <a:solidFill>
                <a:schemeClr val="bg1">
                  <a:lumMod val="60000"/>
                  <a:lumOff val="4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		Wywiadówki z rodzicami – </a:t>
            </a: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21 </a:t>
            </a: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/ </a:t>
            </a: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ok. 1500 </a:t>
            </a: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osób</a:t>
            </a:r>
          </a:p>
          <a:p>
            <a:pPr algn="ctr">
              <a:defRPr/>
            </a:pP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	Rady pedagogiczne – </a:t>
            </a: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15 </a:t>
            </a: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/ </a:t>
            </a: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ok. 800 </a:t>
            </a: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osób</a:t>
            </a:r>
          </a:p>
          <a:p>
            <a:pPr algn="ctr">
              <a:defRPr/>
            </a:pP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	Rozmowy profilaktyczno- ostrzegawcze – </a:t>
            </a: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123</a:t>
            </a:r>
            <a:endParaRPr lang="pl-PL" dirty="0">
              <a:solidFill>
                <a:schemeClr val="bg1">
                  <a:lumMod val="60000"/>
                  <a:lumOff val="4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	Rozmowy z rodzicami i opiekunami – </a:t>
            </a: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97</a:t>
            </a:r>
            <a:endParaRPr lang="pl-PL" dirty="0">
              <a:solidFill>
                <a:schemeClr val="bg1">
                  <a:lumMod val="60000"/>
                  <a:lumOff val="4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pl-PL" dirty="0" smtClean="0">
                <a:cs typeface="+mn-cs"/>
              </a:rPr>
              <a:t>			</a:t>
            </a: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Rozmowy z Pedagogami 74 / 137 osób</a:t>
            </a:r>
            <a:endParaRPr lang="pl-PL" dirty="0">
              <a:solidFill>
                <a:schemeClr val="bg1">
                  <a:lumMod val="60000"/>
                  <a:lumOff val="40000"/>
                </a:schemeClr>
              </a:solidFill>
              <a:cs typeface="+mn-cs"/>
            </a:endParaRPr>
          </a:p>
          <a:p>
            <a:pPr>
              <a:defRPr/>
            </a:pPr>
            <a:endParaRPr lang="pl-PL" dirty="0">
              <a:cs typeface="+mn-cs"/>
            </a:endParaRPr>
          </a:p>
          <a:p>
            <a:pPr>
              <a:defRPr/>
            </a:pPr>
            <a:endParaRPr lang="pl-PL" dirty="0" smtClean="0">
              <a:cs typeface="+mn-cs"/>
            </a:endParaRPr>
          </a:p>
          <a:p>
            <a:pPr>
              <a:defRPr/>
            </a:pPr>
            <a:endParaRPr lang="pl-PL" dirty="0">
              <a:cs typeface="+mn-cs"/>
            </a:endParaRPr>
          </a:p>
          <a:p>
            <a:pPr>
              <a:defRPr/>
            </a:pPr>
            <a:r>
              <a:rPr lang="pl-PL" b="1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Realizowane tematy</a:t>
            </a: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: Ostrożnie pies, Obcy niebezpieczny, Bezpieczna droga, </a:t>
            </a:r>
            <a:r>
              <a:rPr lang="pl-PL" dirty="0" err="1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Cyberprzemoc</a:t>
            </a: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, Przemoc i agresja, Uzależnienia, Odpowiedzialność prawna nieletnich, Pseudokibic, Dopalacze, Handel ludźmi, </a:t>
            </a: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Przestępstwa z nienawiści, </a:t>
            </a: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Bezpieczne wakacje, Bezpieczne ferie, Bezpieczna woda.</a:t>
            </a:r>
          </a:p>
          <a:p>
            <a:pPr>
              <a:defRPr/>
            </a:pPr>
            <a:endParaRPr lang="pl-PL" dirty="0">
              <a:cs typeface="+mn-cs"/>
            </a:endParaRPr>
          </a:p>
        </p:txBody>
      </p:sp>
      <p:pic>
        <p:nvPicPr>
          <p:cNvPr id="14344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914525"/>
            <a:ext cx="215106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88900" y="1200150"/>
            <a:ext cx="8966200" cy="4368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07963" y="1370013"/>
            <a:ext cx="8728075" cy="3760787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l-PL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Na terenie działania Komendy Miejskiej Policji w Przemyślu działa od 20 września 2016r. Krajowa Mapa Zagrożeń Bezpieczeństwa.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pl-PL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l-PL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2019 roku funkcjonariusze KMP w Przemyślu przeprowadzili </a:t>
            </a:r>
            <a:r>
              <a:rPr lang="pl-PL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l-PL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spotkań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l-PL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promujących KMZB i aplikację MOJA KOMENDA.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pl-PL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l-PL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Ponadto KMZB promowano w trakcie 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pl-PL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pl-PL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audycji radiowych;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pl-PL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artykułów w gazetach;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pl-PL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na stronach internetowych;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pl-PL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l-PL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debacie pn. „ Uspołecznienie działań Policji”;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pl-PL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spotkaniach indywidualnych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65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KRAJOWA MAPA ZAGROŻEŃ BEZPIECZEŃSTWA</a:t>
            </a:r>
          </a:p>
        </p:txBody>
      </p:sp>
      <p:pic>
        <p:nvPicPr>
          <p:cNvPr id="15365" name="Picture 5" descr="360px-POL_policja_korpus_prewencja_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5741988"/>
            <a:ext cx="151288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29"/>
          <p:cNvGraphicFramePr>
            <a:graphicFrameLocks noChangeAspect="1"/>
          </p:cNvGraphicFramePr>
          <p:nvPr/>
        </p:nvGraphicFramePr>
        <p:xfrm>
          <a:off x="1290638" y="593248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593248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525" name="Group 32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66728403"/>
              </p:ext>
            </p:extLst>
          </p:nvPr>
        </p:nvGraphicFramePr>
        <p:xfrm>
          <a:off x="184151" y="1352550"/>
          <a:ext cx="8712198" cy="4911133"/>
        </p:xfrm>
        <a:graphic>
          <a:graphicData uri="http://schemas.openxmlformats.org/drawingml/2006/table">
            <a:tbl>
              <a:tblPr/>
              <a:tblGrid>
                <a:gridCol w="2056171"/>
                <a:gridCol w="993115"/>
                <a:gridCol w="895203"/>
                <a:gridCol w="867227"/>
                <a:gridCol w="671401"/>
                <a:gridCol w="965141"/>
                <a:gridCol w="934259"/>
                <a:gridCol w="680373"/>
                <a:gridCol w="606312"/>
                <a:gridCol w="42996"/>
              </a:tblGrid>
              <a:tr h="354013">
                <a:tc row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kategoria</a:t>
                      </a:r>
                    </a:p>
                  </a:txBody>
                  <a:tcPr marL="5760" marR="5760" marT="2714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Liczba zgłoszeń ogółem</a:t>
                      </a: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Statusy zgłoszeń</a:t>
                      </a:r>
                    </a:p>
                  </a:txBody>
                  <a:tcPr marL="5760" marR="5760" marT="297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0" marR="5760" marT="2973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60" marR="5760" marT="2973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Liczba zgłoszeń potwierdzonych</a:t>
                      </a: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zgłoszeń potwierdzonych </a:t>
                      </a: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Liczba zgłoszeń niepotwierdzonych</a:t>
                      </a: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0" marR="5760" marT="2383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9432"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0" marR="5760" marT="2714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760" marR="5760" marT="2383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Ogółem</a:t>
                      </a:r>
                    </a:p>
                  </a:txBody>
                  <a:tcPr marL="5760" marR="5760" marT="297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1740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1680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989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723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56,83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43,39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751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834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Spożywanie alkoholu w miejscach niedozwolonych</a:t>
                      </a:r>
                    </a:p>
                  </a:txBody>
                  <a:tcPr marL="5760" marR="5760" marT="2714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12,14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5,37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Nieprawidłowe parkowanie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0" marR="5760" marT="2714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35,2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36,26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Przekraczanie dozwolonej prędkości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0" marR="5760" marT="2714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1070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942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816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76,26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62,84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Używanie środków odurzających</a:t>
                      </a:r>
                    </a:p>
                  </a:txBody>
                  <a:tcPr marL="5760" marR="5760" marT="2714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Niewłaściwa infrastruktura drogowa</a:t>
                      </a:r>
                    </a:p>
                  </a:txBody>
                  <a:tcPr marL="5760" marR="5760" marT="2714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48,48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4,86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84150" y="336550"/>
            <a:ext cx="8712200" cy="854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sz="25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POPULARNOŚĆ KRAJOWEJ MAPY ZAGROŻEŃ BEZPIECZEŃSTWA W 2019 r.</a:t>
            </a:r>
          </a:p>
        </p:txBody>
      </p:sp>
      <p:pic>
        <p:nvPicPr>
          <p:cNvPr id="16441" name="Picture 5" descr="360px-POL_policja_korpus_prewencja_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6138863"/>
            <a:ext cx="11239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442" name="Object 23"/>
          <p:cNvGraphicFramePr>
            <a:graphicFrameLocks noChangeAspect="1"/>
          </p:cNvGraphicFramePr>
          <p:nvPr/>
        </p:nvGraphicFramePr>
        <p:xfrm>
          <a:off x="1158875" y="620553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9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620553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87" name="Group 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78233378"/>
              </p:ext>
            </p:extLst>
          </p:nvPr>
        </p:nvGraphicFramePr>
        <p:xfrm>
          <a:off x="536575" y="1565275"/>
          <a:ext cx="7739063" cy="3197228"/>
        </p:xfrm>
        <a:graphic>
          <a:graphicData uri="http://schemas.openxmlformats.org/drawingml/2006/table">
            <a:tbl>
              <a:tblPr/>
              <a:tblGrid>
                <a:gridCol w="431800"/>
                <a:gridCol w="2314575"/>
                <a:gridCol w="2511425"/>
                <a:gridCol w="2481263"/>
              </a:tblGrid>
              <a:tr h="3657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8727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Liczba imprez 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453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856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Imprezy masowe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7773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Imprezy masowe sportowe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28550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Piłka nożna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301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impreza masowa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285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impreza niemasowa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7773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Imprezy o charakterze</a:t>
                      </a:r>
                    </a:p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rozrywkowym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pl-P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wszystkie masowe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</a:t>
                      </a:r>
                      <a:r>
                        <a:rPr kumimoji="0" lang="pl-P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(wszystkie niemasowe)</a:t>
                      </a:r>
                      <a:endParaRPr kumimoji="0" lang="pl-PL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pl-P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wszystkie masowe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pl-P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(wszystkie niemasowe)</a:t>
                      </a:r>
                      <a:endParaRPr kumimoji="0" lang="pl-PL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856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Liczba akcji policyjnych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3012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Liczba koncentracji NPP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57163" y="361950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ZABEZPIECZENIE IMPREZ MASOWYCH I INNYCH</a:t>
            </a:r>
          </a:p>
        </p:txBody>
      </p:sp>
      <p:graphicFrame>
        <p:nvGraphicFramePr>
          <p:cNvPr id="17465" name="Object 30"/>
          <p:cNvGraphicFramePr>
            <a:graphicFrameLocks noChangeAspect="1"/>
          </p:cNvGraphicFramePr>
          <p:nvPr/>
        </p:nvGraphicFramePr>
        <p:xfrm>
          <a:off x="1765300" y="558958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CorelDRAW" r:id="rId3" imgW="5659200" imgH="1865160" progId="">
                  <p:embed/>
                </p:oleObj>
              </mc:Choice>
              <mc:Fallback>
                <p:oleObj name="CorelDRAW" r:id="rId3" imgW="5659200" imgH="1865160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58958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66" name="Picture 5" descr="360px-POL_policja_korpus_prewencja_AR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5481638"/>
            <a:ext cx="151288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504825" y="1104900"/>
            <a:ext cx="8480425" cy="347821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8435" name="Picture 5" descr="360px-POL_policja_korpus_prewencja_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5659438"/>
            <a:ext cx="151288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1682750" y="5861050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5861050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57163" y="361950"/>
            <a:ext cx="8712200" cy="4778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500" dirty="0">
                <a:cs typeface="+mn-cs"/>
              </a:rPr>
              <a:t>PRACA DZIELNICOWYCH</a:t>
            </a:r>
          </a:p>
        </p:txBody>
      </p:sp>
      <p:sp>
        <p:nvSpPr>
          <p:cNvPr id="18438" name="pole tekstowe 3"/>
          <p:cNvSpPr txBox="1">
            <a:spLocks noChangeArrowheads="1"/>
          </p:cNvSpPr>
          <p:nvPr/>
        </p:nvSpPr>
        <p:spPr bwMode="auto">
          <a:xfrm>
            <a:off x="777875" y="1104900"/>
            <a:ext cx="8091488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pl-PL" altLang="pl-PL" sz="2200" b="1"/>
              <a:t>Zmieniła się rola dzielnicowego, który obecnie występuje jako „łącznik” pomiędzy organami ścigania a społeczeństwem. Aktualnie wyznacznikiem pracy dzielnicowego jest ciągły kontakt ze społeczeństwem poprzez realizowanie szeroko rozumianej profilaktyki, spotkań z radami osiedla, radami gmin itp. W tym zakresie pomocą w kontakcie z dzielnicowym jest  Krajowa Mapa Zagrożeń Bezpieczeństwa oraz aplikacja Moja Komenda. Wprowadzony został program „Dzielnicowy bliżej nas”, który ukierunkowany jest na szeroko rozumianą współpracę ze społeczeństwem.</a:t>
            </a:r>
          </a:p>
        </p:txBody>
      </p:sp>
      <p:pic>
        <p:nvPicPr>
          <p:cNvPr id="18439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713288"/>
            <a:ext cx="16383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Obraz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5026025"/>
            <a:ext cx="16049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Obraz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879975"/>
            <a:ext cx="15843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355600" y="2490953"/>
            <a:ext cx="833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pl-PL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pl-P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Działania Policji skierowane na wzrost poziomu bezpieczeństwa na drogach.</a:t>
            </a:r>
          </a:p>
        </p:txBody>
      </p:sp>
      <p:pic>
        <p:nvPicPr>
          <p:cNvPr id="19459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20675"/>
            <a:ext cx="281305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4367213"/>
            <a:ext cx="26797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1" name="Object 36"/>
          <p:cNvGraphicFramePr>
            <a:graphicFrameLocks noChangeAspect="1"/>
          </p:cNvGraphicFramePr>
          <p:nvPr/>
        </p:nvGraphicFramePr>
        <p:xfrm>
          <a:off x="4321175" y="609600"/>
          <a:ext cx="3876675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CorelDRAW" r:id="rId5" imgW="5659200" imgH="1865160" progId="">
                  <p:embed/>
                </p:oleObj>
              </mc:Choice>
              <mc:Fallback>
                <p:oleObj name="CorelDRAW" r:id="rId5" imgW="5659200" imgH="1865160" progId="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609600"/>
                        <a:ext cx="3876675" cy="138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2" descr="ruch_drogowy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934573" y="4515451"/>
            <a:ext cx="2782403" cy="2022111"/>
          </a:xfrm>
          <a:prstGeom prst="flowChartDecision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96950" y="3924300"/>
            <a:ext cx="5922963" cy="147796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pl-PL" dirty="0">
              <a:cs typeface="+mn-cs"/>
            </a:endParaRPr>
          </a:p>
          <a:p>
            <a:pPr>
              <a:defRPr/>
            </a:pPr>
            <a:endParaRPr lang="pl-PL" dirty="0">
              <a:cs typeface="+mn-cs"/>
            </a:endParaRPr>
          </a:p>
          <a:p>
            <a:pPr>
              <a:defRPr/>
            </a:pPr>
            <a:endParaRPr lang="pl-PL" dirty="0">
              <a:cs typeface="+mn-cs"/>
            </a:endParaRPr>
          </a:p>
          <a:p>
            <a:pPr>
              <a:defRPr/>
            </a:pPr>
            <a:endParaRPr lang="pl-PL" dirty="0">
              <a:cs typeface="+mn-cs"/>
            </a:endParaRPr>
          </a:p>
          <a:p>
            <a:pPr>
              <a:defRPr/>
            </a:pPr>
            <a:endParaRPr lang="pl-PL" dirty="0">
              <a:cs typeface="+mn-cs"/>
            </a:endParaRPr>
          </a:p>
        </p:txBody>
      </p:sp>
      <p:pic>
        <p:nvPicPr>
          <p:cNvPr id="14338" name="Picture 12" descr="ruch_drogowy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960073" y="5560480"/>
            <a:ext cx="1655762" cy="1203325"/>
          </a:xfrm>
          <a:prstGeom prst="flowChartDecision">
            <a:avLst/>
          </a:prstGeom>
          <a:noFill/>
          <a:ln>
            <a:noFill/>
          </a:ln>
          <a:extLst/>
        </p:spPr>
      </p:pic>
      <p:graphicFrame>
        <p:nvGraphicFramePr>
          <p:cNvPr id="20484" name="Object 42"/>
          <p:cNvGraphicFramePr>
            <a:graphicFrameLocks noChangeAspect="1"/>
          </p:cNvGraphicFramePr>
          <p:nvPr/>
        </p:nvGraphicFramePr>
        <p:xfrm>
          <a:off x="1765300" y="558958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5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58958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5100" y="495300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STAN ZAGROŻENIA W RUCHU DROGOWYM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238732"/>
              </p:ext>
            </p:extLst>
          </p:nvPr>
        </p:nvGraphicFramePr>
        <p:xfrm>
          <a:off x="1017588" y="1114425"/>
          <a:ext cx="7007225" cy="428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4325" y="22987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SŁUŻBA WSPOMAGAJĄCA</a:t>
            </a:r>
            <a:endParaRPr lang="pl-PL" dirty="0"/>
          </a:p>
        </p:txBody>
      </p:sp>
      <p:graphicFrame>
        <p:nvGraphicFramePr>
          <p:cNvPr id="3075" name="Object 31"/>
          <p:cNvGraphicFramePr>
            <a:graphicFrameLocks noGrp="1" noChangeAspect="1"/>
          </p:cNvGraphicFramePr>
          <p:nvPr>
            <p:ph idx="1"/>
          </p:nvPr>
        </p:nvGraphicFramePr>
        <p:xfrm>
          <a:off x="2119313" y="649288"/>
          <a:ext cx="4244975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CorelDRAW" r:id="rId3" imgW="5659200" imgH="1865160" progId="">
                  <p:embed/>
                </p:oleObj>
              </mc:Choice>
              <mc:Fallback>
                <p:oleObj name="CorelDRAW" r:id="rId3" imgW="5659200" imgH="1865160" progId="">
                  <p:embed/>
                  <p:pic>
                    <p:nvPicPr>
                      <p:cNvPr id="0" name="Object 3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649288"/>
                        <a:ext cx="4244975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az 4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857500" y="3712049"/>
            <a:ext cx="3429000" cy="2190750"/>
          </a:xfrm>
          <a:prstGeom prst="diamond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3317875" y="5046663"/>
            <a:ext cx="2446338" cy="35083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  <p:pic>
        <p:nvPicPr>
          <p:cNvPr id="14338" name="Picture 12" descr="ruch_drogowy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960073" y="5560480"/>
            <a:ext cx="1655762" cy="1203325"/>
          </a:xfrm>
          <a:prstGeom prst="flowChartDecision">
            <a:avLst/>
          </a:prstGeom>
          <a:noFill/>
          <a:ln>
            <a:noFill/>
          </a:ln>
          <a:extLst/>
        </p:spPr>
      </p:pic>
      <p:graphicFrame>
        <p:nvGraphicFramePr>
          <p:cNvPr id="24580" name="Object 38"/>
          <p:cNvGraphicFramePr>
            <a:graphicFrameLocks noChangeAspect="1"/>
          </p:cNvGraphicFramePr>
          <p:nvPr/>
        </p:nvGraphicFramePr>
        <p:xfrm>
          <a:off x="1765300" y="558958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58958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5100" y="495300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b="1" dirty="0" smtClean="0">
                <a:solidFill>
                  <a:srgbClr val="00CC9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KONTROLE   DROGOWE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17292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142157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ruch_drogowy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960073" y="5560480"/>
            <a:ext cx="1655762" cy="1203325"/>
          </a:xfrm>
          <a:prstGeom prst="flowChartDecision">
            <a:avLst/>
          </a:prstGeom>
          <a:noFill/>
          <a:ln>
            <a:noFill/>
          </a:ln>
          <a:extLst/>
        </p:spPr>
      </p:pic>
      <p:graphicFrame>
        <p:nvGraphicFramePr>
          <p:cNvPr id="23555" name="Object 38"/>
          <p:cNvGraphicFramePr>
            <a:graphicFrameLocks noChangeAspect="1"/>
          </p:cNvGraphicFramePr>
          <p:nvPr/>
        </p:nvGraphicFramePr>
        <p:xfrm>
          <a:off x="1765300" y="558958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58958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5100" y="495300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KONTROLA    STANU    TRZEŹWOŚCI 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13231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31733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ruch_drogowy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960073" y="5560480"/>
            <a:ext cx="1655762" cy="1203325"/>
          </a:xfrm>
          <a:prstGeom prst="flowChartDecision">
            <a:avLst/>
          </a:prstGeom>
          <a:noFill/>
          <a:ln>
            <a:noFill/>
          </a:ln>
          <a:extLst/>
        </p:spPr>
      </p:pic>
      <p:graphicFrame>
        <p:nvGraphicFramePr>
          <p:cNvPr id="21507" name="Object 38"/>
          <p:cNvGraphicFramePr>
            <a:graphicFrameLocks noChangeAspect="1"/>
          </p:cNvGraphicFramePr>
          <p:nvPr/>
        </p:nvGraphicFramePr>
        <p:xfrm>
          <a:off x="1765300" y="558958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58958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5100" y="490538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KOLIZJE     DROGOWE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97542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637731" y="4681537"/>
            <a:ext cx="5978104" cy="68262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4338" name="Picture 12" descr="ruch_drogowy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960073" y="5560480"/>
            <a:ext cx="1655762" cy="1203325"/>
          </a:xfrm>
          <a:prstGeom prst="flowChartDecision">
            <a:avLst/>
          </a:prstGeom>
          <a:noFill/>
          <a:ln>
            <a:noFill/>
          </a:ln>
          <a:extLst/>
        </p:spPr>
      </p:pic>
      <p:graphicFrame>
        <p:nvGraphicFramePr>
          <p:cNvPr id="22532" name="Object 38"/>
          <p:cNvGraphicFramePr>
            <a:graphicFrameLocks noChangeAspect="1"/>
          </p:cNvGraphicFramePr>
          <p:nvPr/>
        </p:nvGraphicFramePr>
        <p:xfrm>
          <a:off x="1765300" y="558958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0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58958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5100" y="495300"/>
            <a:ext cx="8712200" cy="854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REPRESJE W ZAKRESIE WYKROCZEŃ DOTYCZĄCYCH BEZPIECZEŃSTWA W KOMUNIKACJI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391188"/>
              </p:ext>
            </p:extLst>
          </p:nvPr>
        </p:nvGraphicFramePr>
        <p:xfrm>
          <a:off x="504967" y="1349375"/>
          <a:ext cx="824324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626919" y="4773881"/>
            <a:ext cx="6151419" cy="40376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4338" name="Picture 12" descr="ruch_drogowy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960073" y="5560480"/>
            <a:ext cx="1655762" cy="1203325"/>
          </a:xfrm>
          <a:prstGeom prst="flowChartDecision">
            <a:avLst/>
          </a:prstGeom>
          <a:noFill/>
          <a:ln>
            <a:noFill/>
          </a:ln>
          <a:extLst/>
        </p:spPr>
      </p:pic>
      <p:graphicFrame>
        <p:nvGraphicFramePr>
          <p:cNvPr id="25606" name="Object 38"/>
          <p:cNvGraphicFramePr>
            <a:graphicFrameLocks noChangeAspect="1"/>
          </p:cNvGraphicFramePr>
          <p:nvPr/>
        </p:nvGraphicFramePr>
        <p:xfrm>
          <a:off x="1765300" y="558958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1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58958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5100" y="495300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PROWADZENIE POJAZDU W STANIE NIETRZEŹWOŚCI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530438"/>
              </p:ext>
            </p:extLst>
          </p:nvPr>
        </p:nvGraphicFramePr>
        <p:xfrm>
          <a:off x="1524000" y="1397000"/>
          <a:ext cx="5995988" cy="37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ruch_drogowy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960073" y="5560480"/>
            <a:ext cx="1655762" cy="1203325"/>
          </a:xfrm>
          <a:prstGeom prst="flowChartDecision">
            <a:avLst/>
          </a:prstGeom>
          <a:noFill/>
          <a:ln>
            <a:noFill/>
          </a:ln>
          <a:extLst/>
        </p:spPr>
      </p:pic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1765300" y="558958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58958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5100" y="495300"/>
            <a:ext cx="8712200" cy="1235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PROCENTOWY UDZIAŁ POLICJANTÓW RUCHU DROGOWEGO PEŁNIĄCYCH BEZPOŚREDNIO SŁUŻBĘ NA DRODZE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342539"/>
              </p:ext>
            </p:extLst>
          </p:nvPr>
        </p:nvGraphicFramePr>
        <p:xfrm>
          <a:off x="1965325" y="1951038"/>
          <a:ext cx="5654675" cy="350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418013"/>
            <a:ext cx="279717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4">
            <a:lum bright="-3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3378200"/>
            <a:ext cx="1903413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2" name="Object 38"/>
          <p:cNvGraphicFramePr>
            <a:graphicFrameLocks noGrp="1" noChangeAspect="1"/>
          </p:cNvGraphicFramePr>
          <p:nvPr/>
        </p:nvGraphicFramePr>
        <p:xfrm>
          <a:off x="2095500" y="460375"/>
          <a:ext cx="4244975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CorelDRAW" r:id="rId5" imgW="5659200" imgH="1865160" progId="">
                  <p:embed/>
                </p:oleObj>
              </mc:Choice>
              <mc:Fallback>
                <p:oleObj name="CorelDRAW" r:id="rId5" imgW="5659200" imgH="1865160" progId="">
                  <p:embed/>
                  <p:pic>
                    <p:nvPicPr>
                      <p:cNvPr id="0" name="Object 3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460375"/>
                        <a:ext cx="4244975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az 7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3443843" y="3204803"/>
            <a:ext cx="2349500" cy="1562100"/>
          </a:xfrm>
          <a:prstGeom prst="flowChartDecision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314325" y="2298700"/>
            <a:ext cx="8510588" cy="132556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l-PL" dirty="0" smtClean="0"/>
              <a:t>SŁUŻBA KRYMINALNA</a:t>
            </a:r>
            <a:endParaRPr lang="pl-PL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360px-POL_policja_korpus_kryminalna_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034088"/>
            <a:ext cx="1238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5" name="Object 35"/>
          <p:cNvGraphicFramePr>
            <a:graphicFrameLocks noChangeAspect="1"/>
          </p:cNvGraphicFramePr>
          <p:nvPr/>
        </p:nvGraphicFramePr>
        <p:xfrm>
          <a:off x="1230313" y="603408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603408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03225" y="571500"/>
            <a:ext cx="8502650" cy="94615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ILOŚĆ WSZCZĘTYCH POSTĘPOWAŃ PRZYGOTOWAWCZYCH</a:t>
            </a: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92840928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1323975" y="558800"/>
            <a:ext cx="67151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aphicFrame>
        <p:nvGraphicFramePr>
          <p:cNvPr id="2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58749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706563" y="558800"/>
            <a:ext cx="5980112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WYKRYWALNOŚĆ OGÓLNA W KMP W PRZEMYŚLU</a:t>
            </a:r>
          </a:p>
          <a:p>
            <a:pPr>
              <a:defRPr/>
            </a:pPr>
            <a:r>
              <a:rPr lang="pl-PL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ODNIESIENIU DO GARNIZONU PODKARPACKIEGO</a:t>
            </a:r>
            <a:r>
              <a:rPr lang="pl-PL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pl-PL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1" name="Picture 5" descr="360px-POL_policja_korpus_kryminalna_A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034088"/>
            <a:ext cx="1238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2" name="Object 35"/>
          <p:cNvGraphicFramePr>
            <a:graphicFrameLocks noChangeAspect="1"/>
          </p:cNvGraphicFramePr>
          <p:nvPr/>
        </p:nvGraphicFramePr>
        <p:xfrm>
          <a:off x="1230313" y="603408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8" name="CorelDRAW" r:id="rId5" imgW="5659200" imgH="1865160" progId="">
                  <p:embed/>
                </p:oleObj>
              </mc:Choice>
              <mc:Fallback>
                <p:oleObj name="CorelDRAW" r:id="rId5" imgW="5659200" imgH="1865160" progId="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603408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1323975" y="558800"/>
            <a:ext cx="67151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WYKRYWALNOŚĆ PRZESTEPSTW KRYMINALNYCH</a:t>
            </a:r>
            <a:endParaRPr lang="pl-PL" dirty="0"/>
          </a:p>
        </p:txBody>
      </p:sp>
      <p:graphicFrame>
        <p:nvGraphicFramePr>
          <p:cNvPr id="2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60553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24" name="Picture 5" descr="360px-POL_policja_korpus_kryminalna_A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034088"/>
            <a:ext cx="1238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5" name="Object 35"/>
          <p:cNvGraphicFramePr>
            <a:graphicFrameLocks noChangeAspect="1"/>
          </p:cNvGraphicFramePr>
          <p:nvPr/>
        </p:nvGraphicFramePr>
        <p:xfrm>
          <a:off x="1230313" y="603408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1" name="CorelDRAW" r:id="rId5" imgW="5659200" imgH="1865160" progId="">
                  <p:embed/>
                </p:oleObj>
              </mc:Choice>
              <mc:Fallback>
                <p:oleObj name="CorelDRAW" r:id="rId5" imgW="5659200" imgH="1865160" progId="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603408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9"/>
          <p:cNvSpPr/>
          <p:nvPr/>
        </p:nvSpPr>
        <p:spPr>
          <a:xfrm>
            <a:off x="514350" y="4141788"/>
            <a:ext cx="2351088" cy="17938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496888" y="3970338"/>
            <a:ext cx="4576762" cy="3444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495300" y="2967038"/>
            <a:ext cx="1962150" cy="9858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538163" y="1235075"/>
            <a:ext cx="3494087" cy="1365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5018088" y="1096963"/>
            <a:ext cx="3954462" cy="14684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3152775" y="5801945"/>
            <a:ext cx="4014788" cy="5699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4789488" y="4314825"/>
            <a:ext cx="4014787" cy="1117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105" name="Text Box 4"/>
          <p:cNvSpPr txBox="1">
            <a:spLocks noChangeArrowheads="1"/>
          </p:cNvSpPr>
          <p:nvPr/>
        </p:nvSpPr>
        <p:spPr bwMode="auto">
          <a:xfrm>
            <a:off x="508000" y="728663"/>
            <a:ext cx="8505825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 dirty="0">
              <a:solidFill>
                <a:srgbClr val="16161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pl-PL" altLang="pl-PL" sz="2000" dirty="0">
                <a:solidFill>
                  <a:srgbClr val="161616"/>
                </a:solidFill>
              </a:rPr>
              <a:t>Stan kadrowy:				Stan kadrowy pionów:</a:t>
            </a:r>
          </a:p>
          <a:p>
            <a:pPr eaLnBrk="1" hangingPunct="1">
              <a:spcBef>
                <a:spcPct val="20000"/>
              </a:spcBef>
            </a:pPr>
            <a:r>
              <a:rPr lang="pl-PL" altLang="pl-PL" sz="2000" dirty="0">
                <a:solidFill>
                  <a:srgbClr val="161616"/>
                </a:solidFill>
                <a:cs typeface="Times New Roman" pitchFamily="18" charset="0"/>
              </a:rPr>
              <a:t>•  </a:t>
            </a:r>
            <a:r>
              <a:rPr lang="pl-PL" altLang="pl-PL" sz="2000" dirty="0">
                <a:solidFill>
                  <a:srgbClr val="161616"/>
                </a:solidFill>
              </a:rPr>
              <a:t>Policjanci – 266 etatów; 			•  Logistyka – 6 etatów;</a:t>
            </a:r>
          </a:p>
          <a:p>
            <a:pPr eaLnBrk="1" hangingPunct="1"/>
            <a:r>
              <a:rPr lang="pl-PL" altLang="pl-PL" sz="2000" dirty="0">
                <a:solidFill>
                  <a:srgbClr val="161616"/>
                </a:solidFill>
              </a:rPr>
              <a:t>•  Cywile – </a:t>
            </a:r>
            <a:r>
              <a:rPr lang="pl-PL" altLang="pl-PL" sz="2000" dirty="0" smtClean="0">
                <a:solidFill>
                  <a:srgbClr val="161616"/>
                </a:solidFill>
              </a:rPr>
              <a:t>56,75 </a:t>
            </a:r>
            <a:r>
              <a:rPr lang="pl-PL" altLang="pl-PL" sz="2000" dirty="0">
                <a:solidFill>
                  <a:srgbClr val="161616"/>
                </a:solidFill>
              </a:rPr>
              <a:t>etatu; 			•  Prewencja – 168 etatów;</a:t>
            </a:r>
          </a:p>
          <a:p>
            <a:pPr eaLnBrk="1" hangingPunct="1"/>
            <a:r>
              <a:rPr lang="pl-PL" altLang="pl-PL" sz="2000" dirty="0">
                <a:solidFill>
                  <a:srgbClr val="161616"/>
                </a:solidFill>
              </a:rPr>
              <a:t>•  Wakaty – cywilny </a:t>
            </a:r>
            <a:r>
              <a:rPr lang="pl-PL" altLang="pl-PL" sz="2000" dirty="0" smtClean="0">
                <a:solidFill>
                  <a:srgbClr val="161616"/>
                </a:solidFill>
              </a:rPr>
              <a:t>2,5</a:t>
            </a:r>
            <a:r>
              <a:rPr lang="pl-PL" altLang="pl-PL" sz="2000" dirty="0">
                <a:solidFill>
                  <a:srgbClr val="161616"/>
                </a:solidFill>
              </a:rPr>
              <a:t>; 			•  Kryminalny – 86 etatów.</a:t>
            </a:r>
          </a:p>
          <a:p>
            <a:pPr eaLnBrk="1" hangingPunct="1">
              <a:spcBef>
                <a:spcPct val="20000"/>
              </a:spcBef>
            </a:pPr>
            <a:r>
              <a:rPr lang="pl-PL" altLang="pl-PL" sz="2000" dirty="0">
                <a:solidFill>
                  <a:srgbClr val="161616"/>
                </a:solidFill>
              </a:rPr>
              <a:t>			</a:t>
            </a:r>
          </a:p>
          <a:p>
            <a:pPr eaLnBrk="1" hangingPunct="1">
              <a:spcBef>
                <a:spcPct val="30000"/>
              </a:spcBef>
            </a:pPr>
            <a:r>
              <a:rPr lang="pl-PL" altLang="pl-PL" sz="2000" dirty="0">
                <a:solidFill>
                  <a:srgbClr val="161616"/>
                </a:solidFill>
              </a:rPr>
              <a:t>  Kierownictwo:  </a:t>
            </a:r>
          </a:p>
          <a:p>
            <a:pPr eaLnBrk="1" hangingPunct="1">
              <a:spcBef>
                <a:spcPct val="20000"/>
              </a:spcBef>
            </a:pPr>
            <a:r>
              <a:rPr lang="pl-PL" altLang="pl-PL" sz="2000" dirty="0">
                <a:solidFill>
                  <a:srgbClr val="161616"/>
                </a:solidFill>
              </a:rPr>
              <a:t>•  3 KMP;</a:t>
            </a:r>
          </a:p>
          <a:p>
            <a:pPr eaLnBrk="1" hangingPunct="1"/>
            <a:r>
              <a:rPr lang="pl-PL" altLang="pl-PL" sz="2000" dirty="0">
                <a:solidFill>
                  <a:srgbClr val="161616"/>
                </a:solidFill>
              </a:rPr>
              <a:t>•  3 KP.</a:t>
            </a:r>
          </a:p>
          <a:p>
            <a:pPr eaLnBrk="1" hangingPunct="1">
              <a:spcBef>
                <a:spcPct val="20000"/>
              </a:spcBef>
            </a:pPr>
            <a:r>
              <a:rPr lang="pl-PL" altLang="pl-PL" sz="2000" dirty="0">
                <a:solidFill>
                  <a:srgbClr val="161616"/>
                </a:solidFill>
              </a:rPr>
              <a:t>Przeniesienia z innych jednostek Policji  </a:t>
            </a:r>
            <a:r>
              <a:rPr lang="pl-PL" altLang="pl-PL" sz="2000" dirty="0" smtClean="0">
                <a:solidFill>
                  <a:srgbClr val="161616"/>
                </a:solidFill>
              </a:rPr>
              <a:t>8:</a:t>
            </a:r>
            <a:endParaRPr lang="pl-PL" altLang="pl-PL" sz="2000" dirty="0">
              <a:solidFill>
                <a:srgbClr val="161616"/>
              </a:solidFill>
            </a:endParaRPr>
          </a:p>
          <a:p>
            <a:pPr eaLnBrk="1" hangingPunct="1"/>
            <a:r>
              <a:rPr lang="pl-PL" altLang="pl-PL" sz="2000" dirty="0">
                <a:solidFill>
                  <a:srgbClr val="161616"/>
                </a:solidFill>
              </a:rPr>
              <a:t>• Warszawa – </a:t>
            </a:r>
            <a:r>
              <a:rPr lang="pl-PL" altLang="pl-PL" sz="2000" dirty="0" smtClean="0">
                <a:solidFill>
                  <a:srgbClr val="161616"/>
                </a:solidFill>
              </a:rPr>
              <a:t>3;</a:t>
            </a:r>
            <a:endParaRPr lang="pl-PL" altLang="pl-PL" sz="2000" dirty="0">
              <a:solidFill>
                <a:srgbClr val="161616"/>
              </a:solidFill>
            </a:endParaRPr>
          </a:p>
          <a:p>
            <a:pPr eaLnBrk="1" hangingPunct="1"/>
            <a:r>
              <a:rPr lang="pl-PL" altLang="pl-PL" sz="2000" dirty="0">
                <a:solidFill>
                  <a:srgbClr val="161616"/>
                </a:solidFill>
              </a:rPr>
              <a:t>•  Rzeszów – </a:t>
            </a:r>
            <a:r>
              <a:rPr lang="pl-PL" altLang="pl-PL" sz="2000" dirty="0" smtClean="0">
                <a:solidFill>
                  <a:srgbClr val="161616"/>
                </a:solidFill>
              </a:rPr>
              <a:t>1;</a:t>
            </a:r>
            <a:endParaRPr lang="pl-PL" altLang="pl-PL" sz="2000" dirty="0">
              <a:solidFill>
                <a:srgbClr val="161616"/>
              </a:solidFill>
            </a:endParaRPr>
          </a:p>
          <a:p>
            <a:pPr eaLnBrk="1" hangingPunct="1"/>
            <a:r>
              <a:rPr lang="pl-PL" altLang="pl-PL" sz="2000" dirty="0">
                <a:solidFill>
                  <a:srgbClr val="161616"/>
                </a:solidFill>
              </a:rPr>
              <a:t>•  </a:t>
            </a:r>
            <a:r>
              <a:rPr lang="pl-PL" altLang="pl-PL" sz="2000" dirty="0" smtClean="0">
                <a:solidFill>
                  <a:srgbClr val="161616"/>
                </a:solidFill>
              </a:rPr>
              <a:t>Jarosław </a:t>
            </a:r>
            <a:r>
              <a:rPr lang="pl-PL" altLang="pl-PL" sz="2000" dirty="0">
                <a:solidFill>
                  <a:srgbClr val="161616"/>
                </a:solidFill>
              </a:rPr>
              <a:t>– 1;</a:t>
            </a:r>
          </a:p>
          <a:p>
            <a:pPr eaLnBrk="1" hangingPunct="1"/>
            <a:r>
              <a:rPr lang="pl-PL" altLang="pl-PL" sz="2000" dirty="0">
                <a:solidFill>
                  <a:srgbClr val="161616"/>
                </a:solidFill>
              </a:rPr>
              <a:t>•  </a:t>
            </a:r>
            <a:r>
              <a:rPr lang="pl-PL" altLang="pl-PL" sz="2000" dirty="0" smtClean="0">
                <a:solidFill>
                  <a:srgbClr val="161616"/>
                </a:solidFill>
              </a:rPr>
              <a:t>Kielce– </a:t>
            </a:r>
            <a:r>
              <a:rPr lang="pl-PL" altLang="pl-PL" sz="2000" dirty="0">
                <a:solidFill>
                  <a:srgbClr val="161616"/>
                </a:solidFill>
              </a:rPr>
              <a:t>1</a:t>
            </a:r>
            <a:r>
              <a:rPr lang="pl-PL" altLang="pl-PL" sz="2000" dirty="0" smtClean="0">
                <a:solidFill>
                  <a:srgbClr val="161616"/>
                </a:solidFill>
              </a:rPr>
              <a:t>;</a:t>
            </a:r>
          </a:p>
          <a:p>
            <a:pPr eaLnBrk="1" hangingPunct="1"/>
            <a:r>
              <a:rPr lang="pl-PL" altLang="pl-PL" sz="2000" dirty="0" smtClean="0">
                <a:solidFill>
                  <a:srgbClr val="161616"/>
                </a:solidFill>
              </a:rPr>
              <a:t>•  Katowice– 2;</a:t>
            </a:r>
            <a:r>
              <a:rPr lang="pl-PL" altLang="pl-PL" sz="2000" dirty="0">
                <a:solidFill>
                  <a:srgbClr val="161616"/>
                </a:solidFill>
              </a:rPr>
              <a:t>				</a:t>
            </a:r>
          </a:p>
          <a:p>
            <a:pPr eaLnBrk="1" hangingPunct="1"/>
            <a:r>
              <a:rPr lang="pl-PL" altLang="pl-PL" sz="2000" dirty="0">
                <a:solidFill>
                  <a:srgbClr val="161616"/>
                </a:solidFill>
              </a:rPr>
              <a:t>			Nowo przyjęci funkcjonariusze </a:t>
            </a:r>
            <a:r>
              <a:rPr lang="pl-PL" altLang="pl-PL" sz="2000" dirty="0" smtClean="0">
                <a:solidFill>
                  <a:srgbClr val="161616"/>
                </a:solidFill>
              </a:rPr>
              <a:t>2</a:t>
            </a:r>
            <a:r>
              <a:rPr lang="pl-PL" altLang="pl-PL" sz="2000" dirty="0">
                <a:solidFill>
                  <a:srgbClr val="161616"/>
                </a:solidFill>
              </a:rPr>
              <a:t>.</a:t>
            </a:r>
          </a:p>
          <a:p>
            <a:pPr eaLnBrk="1" hangingPunct="1"/>
            <a:endParaRPr lang="pl-PL" altLang="pl-PL" dirty="0">
              <a:solidFill>
                <a:srgbClr val="161616"/>
              </a:solidFill>
            </a:endParaRPr>
          </a:p>
          <a:p>
            <a:pPr eaLnBrk="1" hangingPunct="1"/>
            <a:endParaRPr lang="pl-PL" altLang="pl-PL" sz="2000" dirty="0">
              <a:solidFill>
                <a:srgbClr val="161616"/>
              </a:solidFill>
            </a:endParaRPr>
          </a:p>
        </p:txBody>
      </p:sp>
      <p:sp>
        <p:nvSpPr>
          <p:cNvPr id="4106" name="Text Box 5"/>
          <p:cNvSpPr txBox="1">
            <a:spLocks noChangeArrowheads="1"/>
          </p:cNvSpPr>
          <p:nvPr/>
        </p:nvSpPr>
        <p:spPr bwMode="auto">
          <a:xfrm>
            <a:off x="4760913" y="4083050"/>
            <a:ext cx="38671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dirty="0">
              <a:solidFill>
                <a:srgbClr val="16161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pl-PL" altLang="pl-PL" dirty="0">
                <a:solidFill>
                  <a:srgbClr val="161616"/>
                </a:solidFill>
              </a:rPr>
              <a:t>Odeszło z KMP 19 funkcjonariuszy:</a:t>
            </a:r>
          </a:p>
          <a:p>
            <a:pPr eaLnBrk="1" hangingPunct="1"/>
            <a:r>
              <a:rPr lang="pl-PL" altLang="pl-PL" dirty="0">
                <a:solidFill>
                  <a:srgbClr val="161616"/>
                </a:solidFill>
              </a:rPr>
              <a:t>	•  ze służby – 7</a:t>
            </a:r>
            <a:r>
              <a:rPr lang="pl-PL" altLang="pl-PL" dirty="0" smtClean="0">
                <a:solidFill>
                  <a:srgbClr val="161616"/>
                </a:solidFill>
              </a:rPr>
              <a:t>;</a:t>
            </a:r>
            <a:endParaRPr lang="pl-PL" altLang="pl-PL" dirty="0">
              <a:solidFill>
                <a:srgbClr val="161616"/>
              </a:solidFill>
            </a:endParaRPr>
          </a:p>
          <a:p>
            <a:pPr eaLnBrk="1" hangingPunct="1"/>
            <a:r>
              <a:rPr lang="pl-PL" altLang="pl-PL" dirty="0">
                <a:solidFill>
                  <a:srgbClr val="161616"/>
                </a:solidFill>
              </a:rPr>
              <a:t>	•  do innych jednostek – </a:t>
            </a:r>
            <a:r>
              <a:rPr lang="pl-PL" altLang="pl-PL" dirty="0" smtClean="0">
                <a:solidFill>
                  <a:srgbClr val="161616"/>
                </a:solidFill>
              </a:rPr>
              <a:t>4</a:t>
            </a:r>
            <a:endParaRPr lang="pl-PL" altLang="pl-PL" dirty="0"/>
          </a:p>
        </p:txBody>
      </p:sp>
      <p:graphicFrame>
        <p:nvGraphicFramePr>
          <p:cNvPr id="4107" name="Object 49"/>
          <p:cNvGraphicFramePr>
            <a:graphicFrameLocks noChangeAspect="1"/>
          </p:cNvGraphicFramePr>
          <p:nvPr/>
        </p:nvGraphicFramePr>
        <p:xfrm>
          <a:off x="1252538" y="6105525"/>
          <a:ext cx="183356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CorelDRAW" r:id="rId3" imgW="5659200" imgH="1865160" progId="">
                  <p:embed/>
                </p:oleObj>
              </mc:Choice>
              <mc:Fallback>
                <p:oleObj name="CorelDRAW" r:id="rId3" imgW="5659200" imgH="1865160" progId="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6105525"/>
                        <a:ext cx="1833562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223838"/>
            <a:ext cx="8229600" cy="504825"/>
          </a:xfrm>
        </p:spPr>
        <p:txBody>
          <a:bodyPr/>
          <a:lstStyle/>
          <a:p>
            <a:pPr eaLnBrk="1" hangingPunct="1">
              <a:defRPr/>
            </a:pPr>
            <a:r>
              <a:rPr lang="pl-PL" sz="2800" dirty="0" smtClean="0"/>
              <a:t>STAN ETATOWY KMP W PRZEMYŚLU NA DZIEŃ 31 GRUDNIA 2019 r.</a:t>
            </a:r>
          </a:p>
        </p:txBody>
      </p:sp>
      <p:pic>
        <p:nvPicPr>
          <p:cNvPr id="14" name="Obraz 13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233856" y="6086901"/>
            <a:ext cx="1085108" cy="771099"/>
          </a:xfrm>
          <a:prstGeom prst="diamond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1323975" y="558800"/>
            <a:ext cx="67151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WYKRYWALNOŚĆ WYBRANYCH 7 KATEGORII PRZESTEPSTW KRYMINALNYCH</a:t>
            </a:r>
            <a:endParaRPr lang="pl-PL" dirty="0"/>
          </a:p>
        </p:txBody>
      </p:sp>
      <p:graphicFrame>
        <p:nvGraphicFramePr>
          <p:cNvPr id="2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0695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748" name="Picture 5" descr="360px-POL_policja_korpus_kryminalna_A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034088"/>
            <a:ext cx="1238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49" name="Object 35"/>
          <p:cNvGraphicFramePr>
            <a:graphicFrameLocks noChangeAspect="1"/>
          </p:cNvGraphicFramePr>
          <p:nvPr/>
        </p:nvGraphicFramePr>
        <p:xfrm>
          <a:off x="1230313" y="603408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5" name="CorelDRAW" r:id="rId5" imgW="5659200" imgH="1865160" progId="">
                  <p:embed/>
                </p:oleObj>
              </mc:Choice>
              <mc:Fallback>
                <p:oleObj name="CorelDRAW" r:id="rId5" imgW="5659200" imgH="1865160" progId="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603408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360px-POL_policja_korpus_kryminalna_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034088"/>
            <a:ext cx="1238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1" name="Object 33"/>
          <p:cNvGraphicFramePr>
            <a:graphicFrameLocks noChangeAspect="1"/>
          </p:cNvGraphicFramePr>
          <p:nvPr/>
        </p:nvGraphicFramePr>
        <p:xfrm>
          <a:off x="1230313" y="603408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6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603408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03225" y="571500"/>
            <a:ext cx="8502650" cy="51911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PRZESTEPSTWA GOSPODARCZE</a:t>
            </a: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31347851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360px-POL_policja_korpus_kryminalna_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034088"/>
            <a:ext cx="1238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795" name="Object 2"/>
          <p:cNvGraphicFramePr>
            <a:graphicFrameLocks noChangeAspect="1"/>
          </p:cNvGraphicFramePr>
          <p:nvPr/>
        </p:nvGraphicFramePr>
        <p:xfrm>
          <a:off x="1230313" y="603408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1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603408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03225" y="571500"/>
            <a:ext cx="8502650" cy="51911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PRZESTEPSTWA GOSPODARCZE</a:t>
            </a: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2543246538"/>
              </p:ext>
            </p:extLst>
          </p:nvPr>
        </p:nvGraphicFramePr>
        <p:xfrm>
          <a:off x="641445" y="1397000"/>
          <a:ext cx="812041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360px-POL_policja_korpus_kryminalna_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034088"/>
            <a:ext cx="1238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19" name="Object 34"/>
          <p:cNvGraphicFramePr>
            <a:graphicFrameLocks noChangeAspect="1"/>
          </p:cNvGraphicFramePr>
          <p:nvPr/>
        </p:nvGraphicFramePr>
        <p:xfrm>
          <a:off x="1230313" y="603408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6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603408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03225" y="417513"/>
            <a:ext cx="8502650" cy="94615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POSTEPOWANIA Z MIENIEM ZABEZPIECZONYM 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196590"/>
              </p:ext>
            </p:extLst>
          </p:nvPr>
        </p:nvGraphicFramePr>
        <p:xfrm>
          <a:off x="1" y="1363663"/>
          <a:ext cx="8905874" cy="451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28713" y="4703763"/>
            <a:ext cx="6745287" cy="61753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5843" name="Picture 5" descr="360px-POL_policja_korpus_kryminalna_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034088"/>
            <a:ext cx="1238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4" name="Object 32"/>
          <p:cNvGraphicFramePr>
            <a:graphicFrameLocks noChangeAspect="1"/>
          </p:cNvGraphicFramePr>
          <p:nvPr/>
        </p:nvGraphicFramePr>
        <p:xfrm>
          <a:off x="1230313" y="603408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603408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03225" y="417513"/>
            <a:ext cx="8502650" cy="83099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sz="2800" b="1" dirty="0" smtClean="0">
                <a:solidFill>
                  <a:srgbClr val="C2F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POSZUKIWANIA</a:t>
            </a:r>
          </a:p>
          <a:p>
            <a:pPr algn="ctr" eaLnBrk="1" hangingPunct="1">
              <a:defRPr/>
            </a:pPr>
            <a:endParaRPr lang="pl-PL" sz="2000" b="1" dirty="0" smtClean="0">
              <a:solidFill>
                <a:srgbClr val="C2F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561114"/>
              </p:ext>
            </p:extLst>
          </p:nvPr>
        </p:nvGraphicFramePr>
        <p:xfrm>
          <a:off x="403225" y="1260475"/>
          <a:ext cx="838676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522288" y="981075"/>
            <a:ext cx="8383587" cy="5053013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6867" name="Picture 5" descr="360px-POL_policja_korpus_kryminalna_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034088"/>
            <a:ext cx="1238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8" name="Object 32"/>
          <p:cNvGraphicFramePr>
            <a:graphicFrameLocks noChangeAspect="1"/>
          </p:cNvGraphicFramePr>
          <p:nvPr/>
        </p:nvGraphicFramePr>
        <p:xfrm>
          <a:off x="1230313" y="603408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603408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03225" y="417513"/>
            <a:ext cx="8502650" cy="51911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POSZUKIWANIA</a:t>
            </a:r>
          </a:p>
        </p:txBody>
      </p:sp>
      <p:sp>
        <p:nvSpPr>
          <p:cNvPr id="36870" name="Prostokąt 3"/>
          <p:cNvSpPr>
            <a:spLocks noChangeArrowheads="1"/>
          </p:cNvSpPr>
          <p:nvPr/>
        </p:nvSpPr>
        <p:spPr bwMode="auto">
          <a:xfrm>
            <a:off x="403225" y="981075"/>
            <a:ext cx="85026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b="1" dirty="0">
                <a:latin typeface="Verdana" pitchFamily="34" charset="0"/>
              </a:rPr>
              <a:t>                               </a:t>
            </a:r>
            <a:r>
              <a:rPr lang="pl-PL" altLang="pl-PL" b="1" u="sng" dirty="0">
                <a:latin typeface="Verdana" pitchFamily="34" charset="0"/>
              </a:rPr>
              <a:t>Wykorzystane siły i środki :</a:t>
            </a:r>
          </a:p>
          <a:p>
            <a:pPr algn="just" eaLnBrk="1" hangingPunct="1">
              <a:spcBef>
                <a:spcPct val="50000"/>
              </a:spcBef>
            </a:pPr>
            <a:endParaRPr lang="pl-PL" altLang="pl-PL" b="1" u="sng" dirty="0">
              <a:latin typeface="Verdan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l-PL" altLang="pl-PL" dirty="0">
                <a:latin typeface="Verdana" pitchFamily="34" charset="0"/>
              </a:rPr>
              <a:t>   Policjantów – </a:t>
            </a:r>
            <a:r>
              <a:rPr lang="pl-PL" altLang="pl-PL" b="1" dirty="0" smtClean="0">
                <a:latin typeface="Verdana" pitchFamily="34" charset="0"/>
              </a:rPr>
              <a:t>231</a:t>
            </a:r>
            <a:endParaRPr lang="pl-PL" altLang="pl-PL" dirty="0">
              <a:latin typeface="Verdan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l-PL" altLang="pl-PL" dirty="0">
                <a:latin typeface="Verdana" pitchFamily="34" charset="0"/>
              </a:rPr>
              <a:t>   Strażaków  OSP – </a:t>
            </a:r>
            <a:r>
              <a:rPr lang="pl-PL" altLang="pl-PL" dirty="0" smtClean="0">
                <a:latin typeface="Verdana" pitchFamily="34" charset="0"/>
              </a:rPr>
              <a:t>6</a:t>
            </a:r>
            <a:endParaRPr lang="pl-PL" altLang="pl-PL" b="1" dirty="0">
              <a:latin typeface="Verdan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l-PL" altLang="pl-PL" dirty="0">
                <a:latin typeface="Verdana" pitchFamily="34" charset="0"/>
              </a:rPr>
              <a:t>   Funkcjonariusze PSP – </a:t>
            </a:r>
            <a:r>
              <a:rPr lang="pl-PL" altLang="pl-PL" dirty="0" smtClean="0">
                <a:latin typeface="Verdana" pitchFamily="34" charset="0"/>
              </a:rPr>
              <a:t>8</a:t>
            </a:r>
            <a:endParaRPr lang="pl-PL" altLang="pl-PL" b="1" dirty="0">
              <a:latin typeface="Verdan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l-PL" altLang="pl-PL" dirty="0">
                <a:latin typeface="Verdana" pitchFamily="34" charset="0"/>
              </a:rPr>
              <a:t>   Funkcjonariuszy SG – </a:t>
            </a:r>
            <a:r>
              <a:rPr lang="pl-PL" altLang="pl-PL" b="1" dirty="0">
                <a:latin typeface="Verdana" pitchFamily="34" charset="0"/>
              </a:rPr>
              <a:t>4</a:t>
            </a:r>
          </a:p>
          <a:p>
            <a:pPr algn="just" eaLnBrk="1" hangingPunct="1">
              <a:spcBef>
                <a:spcPct val="50000"/>
              </a:spcBef>
            </a:pPr>
            <a:r>
              <a:rPr lang="pl-PL" altLang="pl-PL" b="1" dirty="0">
                <a:latin typeface="Verdana" pitchFamily="34" charset="0"/>
              </a:rPr>
              <a:t>   </a:t>
            </a:r>
            <a:r>
              <a:rPr lang="pl-PL" altLang="pl-PL" dirty="0">
                <a:latin typeface="Verdana" pitchFamily="34" charset="0"/>
              </a:rPr>
              <a:t>Funkcjonariuszy SOK –</a:t>
            </a:r>
            <a:r>
              <a:rPr lang="pl-PL" altLang="pl-PL" b="1" dirty="0">
                <a:latin typeface="Verdana" pitchFamily="34" charset="0"/>
              </a:rPr>
              <a:t> </a:t>
            </a:r>
            <a:r>
              <a:rPr lang="pl-PL" altLang="pl-PL" b="1" dirty="0" smtClean="0">
                <a:latin typeface="Verdana" pitchFamily="34" charset="0"/>
              </a:rPr>
              <a:t>2</a:t>
            </a:r>
            <a:endParaRPr lang="pl-PL" altLang="pl-PL" b="1" dirty="0">
              <a:latin typeface="Verdan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l-PL" altLang="pl-PL" b="1" dirty="0">
                <a:latin typeface="Verdana" pitchFamily="34" charset="0"/>
              </a:rPr>
              <a:t>   </a:t>
            </a:r>
            <a:endParaRPr lang="pl-PL" altLang="pl-PL" dirty="0">
              <a:latin typeface="Verdan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l-PL" altLang="pl-PL" dirty="0">
                <a:latin typeface="Verdana" pitchFamily="34" charset="0"/>
              </a:rPr>
              <a:t>   </a:t>
            </a:r>
            <a:r>
              <a:rPr lang="pl-PL" altLang="pl-PL" dirty="0">
                <a:solidFill>
                  <a:srgbClr val="FF0000"/>
                </a:solidFill>
                <a:latin typeface="Verdana" pitchFamily="34" charset="0"/>
              </a:rPr>
              <a:t>GRUPY RATOWNICZE: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pl-PL" altLang="pl-PL" dirty="0">
                <a:latin typeface="Verdana" pitchFamily="34" charset="0"/>
              </a:rPr>
              <a:t>     STORAT – </a:t>
            </a:r>
            <a:r>
              <a:rPr lang="pl-PL" altLang="pl-PL" dirty="0" smtClean="0">
                <a:latin typeface="Verdana" pitchFamily="34" charset="0"/>
              </a:rPr>
              <a:t>6</a:t>
            </a:r>
            <a:endParaRPr lang="pl-PL" altLang="pl-PL" dirty="0">
              <a:latin typeface="Verdana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pl-PL" altLang="pl-PL" dirty="0">
                <a:latin typeface="Verdana" pitchFamily="34" charset="0"/>
              </a:rPr>
              <a:t>     </a:t>
            </a:r>
          </a:p>
        </p:txBody>
      </p:sp>
      <p:pic>
        <p:nvPicPr>
          <p:cNvPr id="36871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247015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522288" y="981075"/>
            <a:ext cx="8383587" cy="5053013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7891" name="Picture 5" descr="360px-POL_policja_korpus_kryminalna_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034088"/>
            <a:ext cx="1238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2" name="Object 33"/>
          <p:cNvGraphicFramePr>
            <a:graphicFrameLocks noChangeAspect="1"/>
          </p:cNvGraphicFramePr>
          <p:nvPr/>
        </p:nvGraphicFramePr>
        <p:xfrm>
          <a:off x="1230313" y="603408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2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603408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03225" y="417513"/>
            <a:ext cx="8502650" cy="51911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POSZUKIWANIA</a:t>
            </a:r>
          </a:p>
        </p:txBody>
      </p:sp>
      <p:sp>
        <p:nvSpPr>
          <p:cNvPr id="37894" name="Prostokąt 3"/>
          <p:cNvSpPr>
            <a:spLocks noChangeArrowheads="1"/>
          </p:cNvSpPr>
          <p:nvPr/>
        </p:nvSpPr>
        <p:spPr bwMode="auto">
          <a:xfrm>
            <a:off x="403225" y="981075"/>
            <a:ext cx="850265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b="1" dirty="0">
                <a:latin typeface="Verdana" pitchFamily="34" charset="0"/>
              </a:rPr>
              <a:t>                           </a:t>
            </a:r>
            <a:r>
              <a:rPr lang="pl-PL" altLang="pl-PL" b="1" u="sng" dirty="0">
                <a:latin typeface="Verdana" pitchFamily="34" charset="0"/>
              </a:rPr>
              <a:t>Ponadto do działań wykorzystano:</a:t>
            </a:r>
          </a:p>
          <a:p>
            <a:pPr algn="just" eaLnBrk="1" hangingPunct="1">
              <a:spcBef>
                <a:spcPct val="50000"/>
              </a:spcBef>
            </a:pPr>
            <a:endParaRPr lang="pl-PL" altLang="pl-PL" b="1" u="sng" dirty="0">
              <a:latin typeface="Verdan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l-PL" altLang="pl-PL" b="1" dirty="0">
                <a:latin typeface="Verdana" pitchFamily="34" charset="0"/>
              </a:rPr>
              <a:t>	</a:t>
            </a:r>
            <a:r>
              <a:rPr lang="pl-PL" altLang="pl-PL" b="1" dirty="0" smtClean="0">
                <a:latin typeface="Verdana" pitchFamily="34" charset="0"/>
              </a:rPr>
              <a:t>6 psów</a:t>
            </a:r>
            <a:r>
              <a:rPr lang="pl-PL" altLang="pl-PL" b="1" dirty="0">
                <a:latin typeface="Verdana" pitchFamily="34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pl-PL" altLang="pl-PL" b="1" dirty="0">
                <a:latin typeface="Verdana" pitchFamily="34" charset="0"/>
              </a:rPr>
              <a:t>   - </a:t>
            </a:r>
            <a:r>
              <a:rPr lang="pl-PL" altLang="pl-PL" b="1" dirty="0" smtClean="0">
                <a:latin typeface="Verdana" pitchFamily="34" charset="0"/>
              </a:rPr>
              <a:t>4 </a:t>
            </a:r>
            <a:r>
              <a:rPr lang="pl-PL" altLang="pl-PL" b="1" dirty="0">
                <a:latin typeface="Verdana" pitchFamily="34" charset="0"/>
              </a:rPr>
              <a:t>– tropiących; </a:t>
            </a:r>
          </a:p>
          <a:p>
            <a:pPr algn="just" eaLnBrk="1" hangingPunct="1">
              <a:spcBef>
                <a:spcPct val="50000"/>
              </a:spcBef>
            </a:pPr>
            <a:r>
              <a:rPr lang="pl-PL" altLang="pl-PL" b="1" dirty="0">
                <a:latin typeface="Verdana" pitchFamily="34" charset="0"/>
              </a:rPr>
              <a:t>   - </a:t>
            </a:r>
            <a:r>
              <a:rPr lang="pl-PL" altLang="pl-PL" b="1" dirty="0" smtClean="0">
                <a:latin typeface="Verdana" pitchFamily="34" charset="0"/>
              </a:rPr>
              <a:t>2 </a:t>
            </a:r>
            <a:r>
              <a:rPr lang="pl-PL" altLang="pl-PL" b="1" dirty="0">
                <a:latin typeface="Verdana" pitchFamily="34" charset="0"/>
              </a:rPr>
              <a:t>– ratowniczych ( STORAT )</a:t>
            </a:r>
          </a:p>
          <a:p>
            <a:pPr algn="just" eaLnBrk="1" hangingPunct="1">
              <a:spcBef>
                <a:spcPct val="50000"/>
              </a:spcBef>
            </a:pPr>
            <a:endParaRPr lang="pl-PL" altLang="pl-PL" b="1" dirty="0">
              <a:latin typeface="Verdan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l-PL" altLang="pl-PL" b="1" dirty="0">
                <a:latin typeface="Verdana" pitchFamily="34" charset="0"/>
              </a:rPr>
              <a:t>	</a:t>
            </a:r>
            <a:r>
              <a:rPr lang="pl-PL" altLang="pl-PL" b="1" dirty="0" err="1" smtClean="0">
                <a:latin typeface="Verdana" pitchFamily="34" charset="0"/>
              </a:rPr>
              <a:t>Quady</a:t>
            </a:r>
            <a:r>
              <a:rPr lang="pl-PL" altLang="pl-PL" b="1" dirty="0" smtClean="0">
                <a:latin typeface="Verdana" pitchFamily="34" charset="0"/>
              </a:rPr>
              <a:t> - 2</a:t>
            </a:r>
            <a:endParaRPr lang="pl-PL" altLang="pl-PL" b="1" dirty="0">
              <a:latin typeface="Verdan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l-PL" altLang="pl-PL" b="1" dirty="0">
                <a:latin typeface="Verdana" pitchFamily="34" charset="0"/>
              </a:rPr>
              <a:t>	</a:t>
            </a:r>
            <a:r>
              <a:rPr lang="pl-PL" altLang="pl-PL" b="1" dirty="0" err="1">
                <a:latin typeface="Verdana" pitchFamily="34" charset="0"/>
              </a:rPr>
              <a:t>Dron</a:t>
            </a:r>
            <a:r>
              <a:rPr lang="pl-PL" altLang="pl-PL" b="1" dirty="0">
                <a:latin typeface="Verdana" pitchFamily="34" charset="0"/>
              </a:rPr>
              <a:t> – 3 </a:t>
            </a:r>
          </a:p>
          <a:p>
            <a:pPr algn="just" eaLnBrk="1" hangingPunct="1">
              <a:spcBef>
                <a:spcPct val="50000"/>
              </a:spcBef>
            </a:pPr>
            <a:r>
              <a:rPr lang="pl-PL" altLang="pl-PL" b="1" dirty="0">
                <a:latin typeface="Verdana" pitchFamily="34" charset="0"/>
              </a:rPr>
              <a:t>            Kamery termowizyjne – </a:t>
            </a:r>
            <a:r>
              <a:rPr lang="pl-PL" altLang="pl-PL" b="1" dirty="0" smtClean="0">
                <a:latin typeface="Verdana" pitchFamily="34" charset="0"/>
              </a:rPr>
              <a:t>3</a:t>
            </a:r>
            <a:endParaRPr lang="pl-PL" altLang="pl-PL" b="1" dirty="0">
              <a:latin typeface="Verdana" pitchFamily="34" charset="0"/>
            </a:endParaRPr>
          </a:p>
        </p:txBody>
      </p:sp>
      <p:pic>
        <p:nvPicPr>
          <p:cNvPr id="37895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5014913"/>
            <a:ext cx="1528762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Obraz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1404938"/>
            <a:ext cx="2843212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Obraz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3506788"/>
            <a:ext cx="2151062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4271963" y="1862138"/>
            <a:ext cx="4375150" cy="20891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sz="3600" dirty="0" smtClean="0"/>
              <a:t>POMOC SAMORZĄDÓW I INWESTYCJE</a:t>
            </a:r>
            <a:endParaRPr lang="pl-PL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37941" name="Group 5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0539515"/>
              </p:ext>
            </p:extLst>
          </p:nvPr>
        </p:nvGraphicFramePr>
        <p:xfrm>
          <a:off x="358159" y="2906713"/>
          <a:ext cx="3384550" cy="1828800"/>
        </p:xfrm>
        <a:graphic>
          <a:graphicData uri="http://schemas.openxmlformats.org/drawingml/2006/table">
            <a:tbl>
              <a:tblPr/>
              <a:tblGrid>
                <a:gridCol w="2166938"/>
                <a:gridCol w="1217612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SAMORZĄDY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KWOTA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UM Przemyśl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21 426 zł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Powiat Przemyśl 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25 000 zł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UG Orły 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25 000 zł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UG Żurawica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35 000 zł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UG Krasiczyn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3 000 zł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957" name="Rectangle 4"/>
          <p:cNvSpPr>
            <a:spLocks noChangeArrowheads="1"/>
          </p:cNvSpPr>
          <p:nvPr/>
        </p:nvSpPr>
        <p:spPr bwMode="auto">
          <a:xfrm>
            <a:off x="463550" y="1074738"/>
            <a:ext cx="868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pl-PL" altLang="pl-PL" b="1" dirty="0">
                <a:solidFill>
                  <a:srgbClr val="161616"/>
                </a:solidFill>
              </a:rPr>
              <a:t>W </a:t>
            </a:r>
            <a:r>
              <a:rPr lang="pl-PL" altLang="pl-PL" b="1" dirty="0" smtClean="0">
                <a:solidFill>
                  <a:srgbClr val="161616"/>
                </a:solidFill>
              </a:rPr>
              <a:t>2019 </a:t>
            </a:r>
            <a:r>
              <a:rPr lang="pl-PL" altLang="pl-PL" b="1" dirty="0">
                <a:solidFill>
                  <a:srgbClr val="161616"/>
                </a:solidFill>
              </a:rPr>
              <a:t>roku samorządy przekazały kwotę </a:t>
            </a:r>
            <a:r>
              <a:rPr lang="pl-PL" altLang="pl-PL" b="1" dirty="0" smtClean="0">
                <a:solidFill>
                  <a:srgbClr val="161616"/>
                </a:solidFill>
              </a:rPr>
              <a:t>109 426 </a:t>
            </a:r>
            <a:r>
              <a:rPr lang="pl-PL" altLang="pl-PL" b="1" dirty="0">
                <a:solidFill>
                  <a:srgbClr val="161616"/>
                </a:solidFill>
              </a:rPr>
              <a:t>tys. zł </a:t>
            </a:r>
          </a:p>
          <a:p>
            <a:pPr algn="ctr" eaLnBrk="1" hangingPunct="1"/>
            <a:r>
              <a:rPr lang="pl-PL" altLang="pl-PL" b="1" dirty="0">
                <a:solidFill>
                  <a:srgbClr val="FF0000"/>
                </a:solidFill>
              </a:rPr>
              <a:t>(w </a:t>
            </a:r>
            <a:r>
              <a:rPr lang="pl-PL" altLang="pl-PL" b="1" dirty="0" smtClean="0">
                <a:solidFill>
                  <a:srgbClr val="FF0000"/>
                </a:solidFill>
              </a:rPr>
              <a:t>2018 </a:t>
            </a:r>
            <a:r>
              <a:rPr lang="pl-PL" altLang="pl-PL" b="1" dirty="0">
                <a:solidFill>
                  <a:srgbClr val="FF0000"/>
                </a:solidFill>
              </a:rPr>
              <a:t>roku kwota ta wynosiła </a:t>
            </a:r>
            <a:r>
              <a:rPr lang="pl-PL" altLang="pl-PL" b="1" dirty="0" smtClean="0">
                <a:solidFill>
                  <a:srgbClr val="FF0000"/>
                </a:solidFill>
              </a:rPr>
              <a:t>65 </a:t>
            </a:r>
            <a:r>
              <a:rPr lang="pl-PL" altLang="pl-PL" b="1" dirty="0">
                <a:solidFill>
                  <a:srgbClr val="FF0000"/>
                </a:solidFill>
              </a:rPr>
              <a:t>tys. zł)</a:t>
            </a:r>
          </a:p>
        </p:txBody>
      </p:sp>
      <p:sp>
        <p:nvSpPr>
          <p:cNvPr id="38958" name="Text Box 33"/>
          <p:cNvSpPr txBox="1">
            <a:spLocks noChangeArrowheads="1"/>
          </p:cNvSpPr>
          <p:nvPr/>
        </p:nvSpPr>
        <p:spPr bwMode="auto">
          <a:xfrm>
            <a:off x="4383088" y="2091105"/>
            <a:ext cx="43053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pl-PL" altLang="pl-PL" sz="2000" b="1" dirty="0">
                <a:solidFill>
                  <a:srgbClr val="161616"/>
                </a:solidFill>
              </a:rPr>
              <a:t>Środki te zostały przeznaczone na </a:t>
            </a:r>
            <a:r>
              <a:rPr lang="pl-PL" altLang="pl-PL" sz="2000" b="1" dirty="0" smtClean="0">
                <a:solidFill>
                  <a:srgbClr val="161616"/>
                </a:solidFill>
              </a:rPr>
              <a:t>dofinansowanie do zakupu samochodów, zakup materiałów budowlanych i sprzętu kwaterunkowego</a:t>
            </a:r>
            <a:endParaRPr lang="pl-PL" altLang="pl-PL" sz="2000" b="1" dirty="0">
              <a:solidFill>
                <a:srgbClr val="161616"/>
              </a:solidFill>
            </a:endParaRPr>
          </a:p>
        </p:txBody>
      </p:sp>
      <p:graphicFrame>
        <p:nvGraphicFramePr>
          <p:cNvPr id="38959" name="Object 2"/>
          <p:cNvGraphicFramePr>
            <a:graphicFrameLocks noChangeAspect="1"/>
          </p:cNvGraphicFramePr>
          <p:nvPr/>
        </p:nvGraphicFramePr>
        <p:xfrm>
          <a:off x="1252538" y="6105525"/>
          <a:ext cx="183356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6" name="CorelDRAW" r:id="rId3" imgW="5659200" imgH="1865160" progId="">
                  <p:embed/>
                </p:oleObj>
              </mc:Choice>
              <mc:Fallback>
                <p:oleObj name="CorelDRAW" r:id="rId3" imgW="5659200" imgH="18651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6105525"/>
                        <a:ext cx="1833562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Obraz 10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316373" y="5909480"/>
            <a:ext cx="1085108" cy="771099"/>
          </a:xfrm>
          <a:prstGeom prst="diamond">
            <a:avLst/>
          </a:prstGeom>
        </p:spPr>
      </p:pic>
      <p:sp>
        <p:nvSpPr>
          <p:cNvPr id="2" name="Prostokąt zaokrąglony 3"/>
          <p:cNvSpPr/>
          <p:nvPr/>
        </p:nvSpPr>
        <p:spPr>
          <a:xfrm>
            <a:off x="4313238" y="4360863"/>
            <a:ext cx="4375150" cy="15017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8962" name="Text Box 135"/>
          <p:cNvSpPr txBox="1">
            <a:spLocks noChangeArrowheads="1"/>
          </p:cNvSpPr>
          <p:nvPr/>
        </p:nvSpPr>
        <p:spPr bwMode="auto">
          <a:xfrm>
            <a:off x="4932908" y="4462930"/>
            <a:ext cx="349326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pl-PL" altLang="pl-PL" dirty="0">
                <a:solidFill>
                  <a:srgbClr val="000000"/>
                </a:solidFill>
              </a:rPr>
              <a:t>Budżet KWP w Rzeszowie:</a:t>
            </a:r>
          </a:p>
          <a:p>
            <a:pPr marL="285750" indent="-285750" algn="ctr" eaLnBrk="1" hangingPunct="1">
              <a:buFontTx/>
              <a:buChar char="-"/>
            </a:pPr>
            <a:r>
              <a:rPr lang="pl-PL" altLang="pl-PL" sz="1400" dirty="0" smtClean="0">
                <a:solidFill>
                  <a:srgbClr val="000000"/>
                </a:solidFill>
              </a:rPr>
              <a:t>252 261 zł  </a:t>
            </a:r>
            <a:r>
              <a:rPr lang="pl-PL" altLang="pl-PL" sz="1400" dirty="0" smtClean="0">
                <a:solidFill>
                  <a:srgbClr val="000000"/>
                </a:solidFill>
              </a:rPr>
              <a:t>zakup pojazdów </a:t>
            </a:r>
            <a:r>
              <a:rPr lang="pl-PL" altLang="pl-PL" sz="1400" dirty="0">
                <a:solidFill>
                  <a:srgbClr val="000000"/>
                </a:solidFill>
              </a:rPr>
              <a:t>służbowych </a:t>
            </a:r>
            <a:r>
              <a:rPr lang="pl-PL" altLang="pl-PL" sz="1400" dirty="0" smtClean="0">
                <a:solidFill>
                  <a:srgbClr val="000000"/>
                </a:solidFill>
              </a:rPr>
              <a:t>i</a:t>
            </a:r>
          </a:p>
          <a:p>
            <a:pPr algn="ctr" eaLnBrk="1" hangingPunct="1"/>
            <a:r>
              <a:rPr lang="pl-PL" altLang="pl-PL" sz="1400" dirty="0" smtClean="0">
                <a:solidFill>
                  <a:srgbClr val="000000"/>
                </a:solidFill>
              </a:rPr>
              <a:t> </a:t>
            </a:r>
            <a:r>
              <a:rPr lang="pl-PL" altLang="pl-PL" sz="1400" dirty="0">
                <a:solidFill>
                  <a:srgbClr val="000000"/>
                </a:solidFill>
              </a:rPr>
              <a:t>zakup materiałów budowlanych </a:t>
            </a:r>
          </a:p>
          <a:p>
            <a:pPr algn="ctr" eaLnBrk="1" hangingPunct="1"/>
            <a:r>
              <a:rPr lang="pl-PL" altLang="pl-PL" sz="1400" dirty="0">
                <a:solidFill>
                  <a:srgbClr val="000000"/>
                </a:solidFill>
              </a:rPr>
              <a:t>i</a:t>
            </a:r>
            <a:r>
              <a:rPr lang="pl-PL" altLang="pl-PL" sz="1400" dirty="0" smtClean="0">
                <a:solidFill>
                  <a:srgbClr val="000000"/>
                </a:solidFill>
              </a:rPr>
              <a:t> sprzętu kwaterunkowego </a:t>
            </a:r>
            <a:endParaRPr lang="pl-PL" altLang="pl-PL" sz="14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pl-PL" altLang="pl-PL" sz="1400" dirty="0">
                <a:solidFill>
                  <a:srgbClr val="000000"/>
                </a:solidFill>
              </a:rPr>
              <a:t>KMP</a:t>
            </a:r>
          </a:p>
          <a:p>
            <a:pPr algn="ctr" eaLnBrk="1" hangingPunct="1"/>
            <a:r>
              <a:rPr lang="pl-PL" altLang="pl-PL" sz="1400" dirty="0" smtClean="0">
                <a:solidFill>
                  <a:srgbClr val="000000"/>
                </a:solidFill>
              </a:rPr>
              <a:t> </a:t>
            </a:r>
            <a:endParaRPr lang="pl-PL" altLang="pl-PL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142875" y="962025"/>
            <a:ext cx="8882063" cy="474980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61937" y="1320988"/>
            <a:ext cx="8607425" cy="378565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l-PL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Zacieśnienie współpracy ze społecznością lokalną przez </a:t>
            </a:r>
            <a:r>
              <a:rPr lang="pl-P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dzielnicowych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l-P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 Rozszerzenie </a:t>
            </a:r>
            <a:r>
              <a:rPr lang="pl-PL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współpracy z podmiotami </a:t>
            </a:r>
            <a:r>
              <a:rPr lang="pl-PL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pozapolicyjnymi</a:t>
            </a:r>
            <a:r>
              <a:rPr lang="pl-PL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 w celu poprawy bezpieczeństwa na </a:t>
            </a:r>
            <a:r>
              <a:rPr lang="pl-P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drogach z uwagi na wzrost wypadków;</a:t>
            </a:r>
            <a:endParaRPr lang="pl-PL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l-P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Podjęcie </a:t>
            </a:r>
            <a:r>
              <a:rPr lang="pl-PL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działań mających na celu zwiększenie wykrywalności sprawców </a:t>
            </a:r>
            <a:r>
              <a:rPr lang="pl-P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uszkodzeń mienia oraz bójek i pobić;</a:t>
            </a:r>
            <a:endParaRPr lang="pl-PL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l-PL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Kontynuowanie działań mających na celu podniesienie efektywności pozbawienia sprawców przestępstw tzw. „owoców przestępstwa”;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l-PL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Zwiększenie zatrzymań sprawców na gorącym uczynku;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l-PL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Realizowanie działań mających na celu dalsze zmniejszenie liczby popełnionych przestępstw szczególnie po 7 kategoriach;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l-P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Działania profilaktyczne ukierunkowane na uświadamianie osób starszych odnośnie zagrożeń.</a:t>
            </a:r>
            <a:endParaRPr lang="pl-PL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graphicFrame>
        <p:nvGraphicFramePr>
          <p:cNvPr id="39940" name="Object 2"/>
          <p:cNvGraphicFramePr>
            <a:graphicFrameLocks noChangeAspect="1"/>
          </p:cNvGraphicFramePr>
          <p:nvPr/>
        </p:nvGraphicFramePr>
        <p:xfrm>
          <a:off x="1252538" y="6105525"/>
          <a:ext cx="183356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6" name="CorelDRAW" r:id="rId3" imgW="5659200" imgH="1865160" progId="">
                  <p:embed/>
                </p:oleObj>
              </mc:Choice>
              <mc:Fallback>
                <p:oleObj name="CorelDRAW" r:id="rId3" imgW="5659200" imgH="18651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6105525"/>
                        <a:ext cx="1833562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5600" y="336550"/>
            <a:ext cx="8229600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l-PL" sz="2400" dirty="0" smtClean="0"/>
              <a:t>PIORYTETY PRZEMYSKIEJ POLICJI NA 2019 ROK</a:t>
            </a:r>
          </a:p>
        </p:txBody>
      </p:sp>
      <p:pic>
        <p:nvPicPr>
          <p:cNvPr id="8" name="Obraz 7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633897" y="5923128"/>
            <a:ext cx="1085108" cy="771099"/>
          </a:xfrm>
          <a:prstGeom prst="diamond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1868488" y="2874963"/>
            <a:ext cx="52625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sz="4800">
                <a:latin typeface="Arial" charset="0"/>
              </a:rPr>
              <a:t>Dziękuję za uwagę</a:t>
            </a:r>
            <a:r>
              <a:rPr lang="pl-PL" altLang="pl-PL" sz="4800" b="1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4325" y="22987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SŁUŻBA PREWENCYJNA</a:t>
            </a:r>
            <a:endParaRPr lang="pl-PL" dirty="0"/>
          </a:p>
        </p:txBody>
      </p:sp>
      <p:graphicFrame>
        <p:nvGraphicFramePr>
          <p:cNvPr id="5123" name="Object 43"/>
          <p:cNvGraphicFramePr>
            <a:graphicFrameLocks noGrp="1" noChangeAspect="1"/>
          </p:cNvGraphicFramePr>
          <p:nvPr>
            <p:ph idx="1"/>
          </p:nvPr>
        </p:nvGraphicFramePr>
        <p:xfrm>
          <a:off x="2119313" y="649288"/>
          <a:ext cx="4244975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CorelDRAW" r:id="rId3" imgW="5659200" imgH="1865160" progId="">
                  <p:embed/>
                </p:oleObj>
              </mc:Choice>
              <mc:Fallback>
                <p:oleObj name="CorelDRAW" r:id="rId3" imgW="5659200" imgH="1865160" progId="">
                  <p:embed/>
                  <p:pic>
                    <p:nvPicPr>
                      <p:cNvPr id="0" name="Object 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649288"/>
                        <a:ext cx="4244975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4" name="Picture 2" descr="360px-POL_policja_korpus_prewencja_AR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3522663"/>
            <a:ext cx="26035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349625"/>
            <a:ext cx="24542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Obraz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3346450"/>
            <a:ext cx="2465388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Obraz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91113"/>
            <a:ext cx="22320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Obraz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5091113"/>
            <a:ext cx="222408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60px-POL_policja_korpus_prewencja_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5514975"/>
            <a:ext cx="151288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7" name="Object 49"/>
          <p:cNvGraphicFramePr>
            <a:graphicFrameLocks noChangeAspect="1"/>
          </p:cNvGraphicFramePr>
          <p:nvPr/>
        </p:nvGraphicFramePr>
        <p:xfrm>
          <a:off x="1854200" y="578008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578008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5100" y="495300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pl-PL" sz="25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INTERWENCJE ODNOTOWANE PRZEZ SŁUŻBĘ DYŻURNĄ</a:t>
            </a:r>
          </a:p>
        </p:txBody>
      </p:sp>
      <p:graphicFrame>
        <p:nvGraphicFramePr>
          <p:cNvPr id="2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57683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/>
          <p:cNvSpPr/>
          <p:nvPr/>
        </p:nvSpPr>
        <p:spPr>
          <a:xfrm>
            <a:off x="225425" y="3130550"/>
            <a:ext cx="7847013" cy="26209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600" dirty="0">
                <a:solidFill>
                  <a:srgbClr val="000000"/>
                </a:solidFill>
                <a:latin typeface="Times New Roman" pitchFamily="18" charset="0"/>
              </a:rPr>
              <a:t>Postępowania dyscyplinarne:</a:t>
            </a:r>
          </a:p>
          <a:p>
            <a:pPr>
              <a:defRPr/>
            </a:pPr>
            <a:r>
              <a:rPr lang="pl-PL" sz="1600" dirty="0">
                <a:solidFill>
                  <a:srgbClr val="000000"/>
                </a:solidFill>
                <a:latin typeface="Times New Roman" pitchFamily="18" charset="0"/>
              </a:rPr>
              <a:t>W </a:t>
            </a:r>
            <a:r>
              <a:rPr lang="pl-PL" sz="1600" dirty="0" smtClean="0">
                <a:solidFill>
                  <a:srgbClr val="000000"/>
                </a:solidFill>
                <a:latin typeface="Times New Roman" pitchFamily="18" charset="0"/>
              </a:rPr>
              <a:t>2019r</a:t>
            </a:r>
            <a:r>
              <a:rPr lang="pl-PL" sz="1600" dirty="0">
                <a:solidFill>
                  <a:srgbClr val="000000"/>
                </a:solidFill>
                <a:latin typeface="Times New Roman" pitchFamily="18" charset="0"/>
              </a:rPr>
              <a:t>. w KMP w Przemyślu wszczęto </a:t>
            </a:r>
            <a:r>
              <a:rPr lang="pl-PL" sz="1600" dirty="0" smtClean="0">
                <a:solidFill>
                  <a:srgbClr val="000000"/>
                </a:solidFill>
                <a:latin typeface="Times New Roman" pitchFamily="18" charset="0"/>
              </a:rPr>
              <a:t>4 </a:t>
            </a:r>
            <a:r>
              <a:rPr lang="pl-PL" sz="1600" dirty="0">
                <a:solidFill>
                  <a:srgbClr val="000000"/>
                </a:solidFill>
                <a:latin typeface="Times New Roman" pitchFamily="18" charset="0"/>
              </a:rPr>
              <a:t>postępowania dyscyplinarne oraz </a:t>
            </a:r>
            <a:r>
              <a:rPr lang="pl-PL" sz="1600" dirty="0" smtClean="0">
                <a:solidFill>
                  <a:srgbClr val="000000"/>
                </a:solidFill>
                <a:latin typeface="Times New Roman" pitchFamily="18" charset="0"/>
              </a:rPr>
              <a:t>jedno zostało </a:t>
            </a:r>
            <a:r>
              <a:rPr lang="pl-PL" sz="1600" dirty="0">
                <a:solidFill>
                  <a:srgbClr val="000000"/>
                </a:solidFill>
                <a:latin typeface="Times New Roman" pitchFamily="18" charset="0"/>
              </a:rPr>
              <a:t>przekazane do prowadzenia z pominięciem właściwości miejscowej.</a:t>
            </a:r>
          </a:p>
          <a:p>
            <a:pPr>
              <a:defRPr/>
            </a:pPr>
            <a:r>
              <a:rPr lang="pl-PL" sz="1600" dirty="0">
                <a:solidFill>
                  <a:srgbClr val="000000"/>
                </a:solidFill>
                <a:latin typeface="Times New Roman" pitchFamily="18" charset="0"/>
              </a:rPr>
              <a:t>Spośród tych postępowań:</a:t>
            </a:r>
          </a:p>
          <a:p>
            <a:pPr>
              <a:defRPr/>
            </a:pPr>
            <a:r>
              <a:rPr lang="pl-PL" sz="1600" dirty="0">
                <a:solidFill>
                  <a:srgbClr val="000000"/>
                </a:solidFill>
                <a:latin typeface="Times New Roman" pitchFamily="18" charset="0"/>
              </a:rPr>
              <a:t> – </a:t>
            </a:r>
            <a:r>
              <a:rPr lang="pl-PL" sz="1600" dirty="0" smtClean="0">
                <a:solidFill>
                  <a:srgbClr val="000000"/>
                </a:solidFill>
                <a:latin typeface="Times New Roman" pitchFamily="18" charset="0"/>
              </a:rPr>
              <a:t>1 zostało </a:t>
            </a:r>
            <a:r>
              <a:rPr lang="pl-PL" sz="1600" dirty="0">
                <a:solidFill>
                  <a:srgbClr val="000000"/>
                </a:solidFill>
                <a:latin typeface="Times New Roman" pitchFamily="18" charset="0"/>
              </a:rPr>
              <a:t>zakończone uniewinnieniem </a:t>
            </a:r>
          </a:p>
          <a:p>
            <a:pPr>
              <a:buFontTx/>
              <a:buChar char="-"/>
              <a:defRPr/>
            </a:pPr>
            <a:r>
              <a:rPr lang="pl-PL" sz="1600" dirty="0">
                <a:solidFill>
                  <a:srgbClr val="000000"/>
                </a:solidFill>
                <a:latin typeface="Times New Roman" pitchFamily="18" charset="0"/>
              </a:rPr>
              <a:t> 1 postępowanie zakończono uznaniem winy i ukaraniem policjanta karą nagany</a:t>
            </a:r>
          </a:p>
          <a:p>
            <a:pPr>
              <a:buFontTx/>
              <a:buChar char="-"/>
              <a:defRPr/>
            </a:pPr>
            <a:r>
              <a:rPr lang="pl-PL" sz="1600" dirty="0">
                <a:solidFill>
                  <a:srgbClr val="000000"/>
                </a:solidFill>
                <a:latin typeface="Times New Roman" pitchFamily="18" charset="0"/>
              </a:rPr>
              <a:t> 1 postępowanie </a:t>
            </a:r>
            <a:r>
              <a:rPr lang="pl-PL" sz="1600" dirty="0" smtClean="0">
                <a:solidFill>
                  <a:srgbClr val="000000"/>
                </a:solidFill>
                <a:latin typeface="Times New Roman" pitchFamily="18" charset="0"/>
              </a:rPr>
              <a:t>uznano winnym i odstąpiono od ukarania</a:t>
            </a:r>
            <a:endParaRPr lang="pl-PL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pl-PL" sz="1600" dirty="0" smtClean="0">
                <a:solidFill>
                  <a:srgbClr val="000000"/>
                </a:solidFill>
                <a:latin typeface="Times New Roman" pitchFamily="18" charset="0"/>
              </a:rPr>
              <a:t>W 2019 </a:t>
            </a:r>
            <a:r>
              <a:rPr lang="pl-PL" sz="1600" dirty="0">
                <a:solidFill>
                  <a:srgbClr val="000000"/>
                </a:solidFill>
                <a:latin typeface="Times New Roman" pitchFamily="18" charset="0"/>
              </a:rPr>
              <a:t>r. w KMP w Przemyślu przeprowadzono 4</a:t>
            </a:r>
            <a:r>
              <a:rPr lang="pl-PL" sz="1600" dirty="0" smtClean="0">
                <a:solidFill>
                  <a:srgbClr val="000000"/>
                </a:solidFill>
                <a:latin typeface="Times New Roman" pitchFamily="18" charset="0"/>
              </a:rPr>
              <a:t> rozmowy dyscyplinujące. </a:t>
            </a:r>
            <a:endParaRPr lang="pl-PL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Prostokąt zaokrąglony 7"/>
          <p:cNvSpPr/>
          <p:nvPr/>
        </p:nvSpPr>
        <p:spPr>
          <a:xfrm>
            <a:off x="306388" y="1276350"/>
            <a:ext cx="7970837" cy="180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5301" name="Rectangle 5"/>
          <p:cNvSpPr>
            <a:spLocks noGrp="1" noRot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pl-PL" sz="2000" b="1" dirty="0" smtClean="0"/>
              <a:t>POSTĘPOWANIA SKARGOWE I DYSCYPLINARNE W 2019 r.</a:t>
            </a:r>
          </a:p>
        </p:txBody>
      </p:sp>
      <p:graphicFrame>
        <p:nvGraphicFramePr>
          <p:cNvPr id="7173" name="Object 49"/>
          <p:cNvGraphicFramePr>
            <a:graphicFrameLocks noGrp="1" noChangeAspect="1"/>
          </p:cNvGraphicFramePr>
          <p:nvPr>
            <p:ph idx="1"/>
          </p:nvPr>
        </p:nvGraphicFramePr>
        <p:xfrm>
          <a:off x="431800" y="5926138"/>
          <a:ext cx="21113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CorelDRAW" r:id="rId3" imgW="5659200" imgH="1865160" progId="">
                  <p:embed/>
                </p:oleObj>
              </mc:Choice>
              <mc:Fallback>
                <p:oleObj name="CorelDRAW" r:id="rId3" imgW="5659200" imgH="1865160" progId="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5926138"/>
                        <a:ext cx="211137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2" descr="360px-POL_policja_korpus_prewencja_A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5843588"/>
            <a:ext cx="12128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387350" y="1300163"/>
            <a:ext cx="7622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pl-PL" altLang="pl-PL" dirty="0">
                <a:solidFill>
                  <a:srgbClr val="000000"/>
                </a:solidFill>
              </a:rPr>
              <a:t>W </a:t>
            </a:r>
            <a:r>
              <a:rPr lang="pl-PL" altLang="pl-PL" dirty="0" smtClean="0">
                <a:solidFill>
                  <a:srgbClr val="000000"/>
                </a:solidFill>
              </a:rPr>
              <a:t>2019 </a:t>
            </a:r>
            <a:r>
              <a:rPr lang="pl-PL" altLang="pl-PL" dirty="0">
                <a:solidFill>
                  <a:srgbClr val="000000"/>
                </a:solidFill>
              </a:rPr>
              <a:t>roku do Komendy Miejskiej Policji w Przemyślu wpłynęło </a:t>
            </a:r>
            <a:r>
              <a:rPr lang="pl-PL" altLang="pl-PL" dirty="0" smtClean="0">
                <a:solidFill>
                  <a:srgbClr val="000000"/>
                </a:solidFill>
              </a:rPr>
              <a:t>58 </a:t>
            </a:r>
            <a:r>
              <a:rPr lang="pl-PL" altLang="pl-PL" dirty="0">
                <a:solidFill>
                  <a:srgbClr val="000000"/>
                </a:solidFill>
              </a:rPr>
              <a:t>skarg. </a:t>
            </a:r>
          </a:p>
          <a:p>
            <a:pPr eaLnBrk="1" hangingPunct="1"/>
            <a:r>
              <a:rPr lang="pl-PL" altLang="pl-PL" dirty="0">
                <a:solidFill>
                  <a:srgbClr val="000000"/>
                </a:solidFill>
              </a:rPr>
              <a:t>Spośród rozpatrywanych skarg: </a:t>
            </a:r>
          </a:p>
          <a:p>
            <a:pPr eaLnBrk="1" hangingPunct="1"/>
            <a:r>
              <a:rPr lang="pl-PL" altLang="pl-PL" dirty="0">
                <a:solidFill>
                  <a:srgbClr val="000000"/>
                </a:solidFill>
              </a:rPr>
              <a:t>- </a:t>
            </a:r>
            <a:r>
              <a:rPr lang="pl-PL" altLang="pl-PL" dirty="0" smtClean="0">
                <a:solidFill>
                  <a:srgbClr val="000000"/>
                </a:solidFill>
              </a:rPr>
              <a:t>47 </a:t>
            </a:r>
            <a:r>
              <a:rPr lang="pl-PL" altLang="pl-PL" dirty="0">
                <a:solidFill>
                  <a:srgbClr val="000000"/>
                </a:solidFill>
              </a:rPr>
              <a:t>było niepotwierdzonych;</a:t>
            </a:r>
          </a:p>
          <a:p>
            <a:pPr eaLnBrk="1" hangingPunct="1"/>
            <a:r>
              <a:rPr lang="pl-PL" altLang="pl-PL" dirty="0">
                <a:solidFill>
                  <a:srgbClr val="000000"/>
                </a:solidFill>
              </a:rPr>
              <a:t>- </a:t>
            </a:r>
            <a:r>
              <a:rPr lang="pl-PL" altLang="pl-PL" dirty="0" smtClean="0">
                <a:solidFill>
                  <a:srgbClr val="000000"/>
                </a:solidFill>
              </a:rPr>
              <a:t>2 </a:t>
            </a:r>
            <a:r>
              <a:rPr lang="pl-PL" altLang="pl-PL" dirty="0">
                <a:solidFill>
                  <a:srgbClr val="000000"/>
                </a:solidFill>
              </a:rPr>
              <a:t>skarg potwierdzono;</a:t>
            </a:r>
          </a:p>
          <a:p>
            <a:pPr eaLnBrk="1" hangingPunct="1"/>
            <a:r>
              <a:rPr lang="pl-PL" altLang="pl-PL" dirty="0">
                <a:solidFill>
                  <a:srgbClr val="000000"/>
                </a:solidFill>
              </a:rPr>
              <a:t>- </a:t>
            </a:r>
            <a:r>
              <a:rPr lang="pl-PL" altLang="pl-PL" dirty="0" smtClean="0">
                <a:solidFill>
                  <a:srgbClr val="000000"/>
                </a:solidFill>
              </a:rPr>
              <a:t>9 </a:t>
            </a:r>
            <a:r>
              <a:rPr lang="pl-PL" altLang="pl-PL" dirty="0">
                <a:solidFill>
                  <a:srgbClr val="000000"/>
                </a:solidFill>
              </a:rPr>
              <a:t>rozpatrzono w inny </a:t>
            </a:r>
            <a:r>
              <a:rPr lang="pl-PL" altLang="pl-PL" dirty="0" smtClean="0">
                <a:solidFill>
                  <a:srgbClr val="000000"/>
                </a:solidFill>
              </a:rPr>
              <a:t>sposób </a:t>
            </a:r>
            <a:endParaRPr lang="pl-PL" altLang="pl-PL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360px-POL_policja_korpus_prewencja_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5481638"/>
            <a:ext cx="151288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5" name="Object 50"/>
          <p:cNvGraphicFramePr>
            <a:graphicFrameLocks noChangeAspect="1"/>
          </p:cNvGraphicFramePr>
          <p:nvPr/>
        </p:nvGraphicFramePr>
        <p:xfrm>
          <a:off x="1765300" y="5589588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589588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65100" y="522288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CZAS REAKCJI NA ZDARZENIA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619031"/>
              </p:ext>
            </p:extLst>
          </p:nvPr>
        </p:nvGraphicFramePr>
        <p:xfrm>
          <a:off x="1524000" y="1397000"/>
          <a:ext cx="6527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360px-POL_policja_korpus_prewencja_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5543550"/>
            <a:ext cx="15128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9" name="Object 29"/>
          <p:cNvGraphicFramePr>
            <a:graphicFrameLocks noChangeAspect="1"/>
          </p:cNvGraphicFramePr>
          <p:nvPr/>
        </p:nvGraphicFramePr>
        <p:xfrm>
          <a:off x="1635125" y="5732463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5732463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5100" y="530225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LEGITYMOWANIE    OSÓB</a:t>
            </a:r>
          </a:p>
        </p:txBody>
      </p:sp>
      <p:graphicFrame>
        <p:nvGraphicFramePr>
          <p:cNvPr id="9221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701728"/>
              </p:ext>
            </p:extLst>
          </p:nvPr>
        </p:nvGraphicFramePr>
        <p:xfrm>
          <a:off x="1473200" y="1346200"/>
          <a:ext cx="6327775" cy="420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Arkusz" r:id="rId7" imgW="6324480" imgH="4200525" progId="Excel.Sheet.8">
                  <p:embed/>
                </p:oleObj>
              </mc:Choice>
              <mc:Fallback>
                <p:oleObj name="Arkusz" r:id="rId7" imgW="6324480" imgH="4200525" progId="Excel.Sheet.8">
                  <p:embed/>
                  <p:pic>
                    <p:nvPicPr>
                      <p:cNvPr id="0" name="Wykres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346200"/>
                        <a:ext cx="6327775" cy="420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380757120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360px-POL_policja_korpus_prewencja_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5646738"/>
            <a:ext cx="151288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3" name="Object 43"/>
          <p:cNvGraphicFramePr>
            <a:graphicFrameLocks noChangeAspect="1"/>
          </p:cNvGraphicFramePr>
          <p:nvPr/>
        </p:nvGraphicFramePr>
        <p:xfrm>
          <a:off x="1409700" y="5861050"/>
          <a:ext cx="1831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CorelDRAW" r:id="rId4" imgW="5659200" imgH="1865160" progId="">
                  <p:embed/>
                </p:oleObj>
              </mc:Choice>
              <mc:Fallback>
                <p:oleObj name="CorelDRAW" r:id="rId4" imgW="5659200" imgH="1865160" progId="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5861050"/>
                        <a:ext cx="1831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65100" y="530225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DZIAŁANIA WOBEC SPRAWCÓW WYKROCZEŃ</a:t>
            </a: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2190935466"/>
              </p:ext>
            </p:extLst>
          </p:nvPr>
        </p:nvGraphicFramePr>
        <p:xfrm>
          <a:off x="165100" y="1397000"/>
          <a:ext cx="8712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mury">
  <a:themeElements>
    <a:clrScheme name="Chmury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hmur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mury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mury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mury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mury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mury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mury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mury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mury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mury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7296</TotalTime>
  <Words>988</Words>
  <Application>Microsoft Office PowerPoint</Application>
  <PresentationFormat>Pokaz na ekranie (4:3)</PresentationFormat>
  <Paragraphs>423</Paragraphs>
  <Slides>39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39</vt:i4>
      </vt:variant>
    </vt:vector>
  </HeadingPairs>
  <TitlesOfParts>
    <vt:vector size="42" baseType="lpstr">
      <vt:lpstr>Chmury</vt:lpstr>
      <vt:lpstr>CorelDRAW</vt:lpstr>
      <vt:lpstr>Arkusz</vt:lpstr>
      <vt:lpstr>Komenda Miejska Policji  w Przemyślu</vt:lpstr>
      <vt:lpstr>SŁUŻBA WSPOMAGAJĄCA</vt:lpstr>
      <vt:lpstr>STAN ETATOWY KMP W PRZEMYŚLU NA DZIEŃ 31 GRUDNIA 2019 r.</vt:lpstr>
      <vt:lpstr>SŁUŻBA PREWENCYJNA</vt:lpstr>
      <vt:lpstr>Prezentacja programu PowerPoint</vt:lpstr>
      <vt:lpstr>POSTĘPOWANIA SKARGOWE I DYSCYPLINARNE W 2019 r.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POMOC SAMORZĄDÓW I INWESTYCJE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Narada roczna</dc:title>
  <dc:creator>614034</dc:creator>
  <cp:lastModifiedBy>k</cp:lastModifiedBy>
  <cp:revision>713</cp:revision>
  <cp:lastPrinted>2018-01-09T13:00:20Z</cp:lastPrinted>
  <dcterms:created xsi:type="dcterms:W3CDTF">2010-01-19T10:29:14Z</dcterms:created>
  <dcterms:modified xsi:type="dcterms:W3CDTF">2020-01-28T07:30:20Z</dcterms:modified>
</cp:coreProperties>
</file>